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vml" ContentType="application/vnd.openxmlformats-officedocument.vmlDrawin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embeddings/Microsoft_Equation1.bin" ContentType="application/vnd.openxmlformats-officedocument.oleObject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9" r:id="rId3"/>
    <p:sldId id="258" r:id="rId4"/>
    <p:sldId id="259" r:id="rId5"/>
    <p:sldId id="260" r:id="rId6"/>
    <p:sldId id="266" r:id="rId7"/>
    <p:sldId id="267" r:id="rId8"/>
    <p:sldId id="268" r:id="rId9"/>
    <p:sldId id="262" r:id="rId10"/>
    <p:sldId id="265" r:id="rId11"/>
    <p:sldId id="264" r:id="rId12"/>
    <p:sldId id="270" r:id="rId13"/>
    <p:sldId id="273" r:id="rId14"/>
    <p:sldId id="271" r:id="rId15"/>
    <p:sldId id="27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79762" autoAdjust="0"/>
  </p:normalViewPr>
  <p:slideViewPr>
    <p:cSldViewPr snapToGrid="0" snapToObjects="1">
      <p:cViewPr varScale="1">
        <p:scale>
          <a:sx n="119" d="100"/>
          <a:sy n="119" d="100"/>
        </p:scale>
        <p:origin x="-1904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5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3" d="100"/>
        <a:sy n="16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emf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5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emf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8C348D-7043-FB4A-A2B8-B22D8BD17964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1A7830D-9E6D-A443-AD03-188A4B1CF9F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r>
            <a:rPr lang="fr-FR" sz="1600" dirty="0" smtClean="0">
              <a:solidFill>
                <a:schemeClr val="tx1"/>
              </a:solidFill>
            </a:rPr>
            <a:t>Loi ne dépendant que de I1</a:t>
          </a:r>
          <a:endParaRPr lang="fr-FR" sz="1600" dirty="0">
            <a:solidFill>
              <a:schemeClr val="tx1"/>
            </a:solidFill>
          </a:endParaRPr>
        </a:p>
      </dgm:t>
    </dgm:pt>
    <dgm:pt modelId="{80346330-FB26-5A44-B202-F04F1EFD1B20}" type="parTrans" cxnId="{292C6AFE-D209-D046-B56C-3953D9F4F61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8148D266-6A1B-AD40-85A2-2FBAB2B62757}" type="sibTrans" cxnId="{292C6AFE-D209-D046-B56C-3953D9F4F619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7980E170-5FD9-E145-864B-12E97C89433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pPr algn="ctr"/>
          <a:r>
            <a:rPr lang="fr-FR" sz="1600" dirty="0" smtClean="0">
              <a:solidFill>
                <a:schemeClr val="tx1"/>
              </a:solidFill>
            </a:rPr>
            <a:t>Loi dépendant de I1 et de I2</a:t>
          </a:r>
        </a:p>
        <a:p>
          <a:pPr algn="l"/>
          <a:endParaRPr lang="fr-FR" sz="1600" dirty="0" smtClean="0">
            <a:solidFill>
              <a:schemeClr val="tx1"/>
            </a:solidFill>
          </a:endParaRPr>
        </a:p>
        <a:p>
          <a:pPr algn="l"/>
          <a:r>
            <a:rPr lang="fr-FR" sz="1600" dirty="0" smtClean="0">
              <a:solidFill>
                <a:schemeClr val="tx1"/>
              </a:solidFill>
            </a:rPr>
            <a:t>même dépendance en I1</a:t>
          </a:r>
        </a:p>
        <a:p>
          <a:pPr algn="l"/>
          <a:r>
            <a:rPr lang="fr-FR" sz="1600" dirty="0" smtClean="0">
              <a:solidFill>
                <a:schemeClr val="tx1"/>
              </a:solidFill>
            </a:rPr>
            <a:t>Et :</a:t>
          </a:r>
        </a:p>
      </dgm:t>
    </dgm:pt>
    <dgm:pt modelId="{47C029EC-27B0-1D4A-BCF9-417A818E3CCC}" type="par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314E918D-92BD-FC44-BB9F-7A329899EFA7}" type="sib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E8F741E1-AC6E-C14D-9A57-9963219D5858}" type="pres">
      <dgm:prSet presAssocID="{378C348D-7043-FB4A-A2B8-B22D8BD179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C80B4762-3C80-1F49-82C4-9DFA9922B39C}" type="pres">
      <dgm:prSet presAssocID="{71A7830D-9E6D-A443-AD03-188A4B1CF9FB}" presName="composite" presStyleCnt="0"/>
      <dgm:spPr/>
    </dgm:pt>
    <dgm:pt modelId="{61E2F894-826C-5C4E-BF4B-6E938050086C}" type="pres">
      <dgm:prSet presAssocID="{71A7830D-9E6D-A443-AD03-188A4B1CF9FB}" presName="imagSh" presStyleLbl="bgImgPlace1" presStyleIdx="0" presStyleCnt="2" custScaleX="198890" custScaleY="154736" custLinFactNeighborX="855" custLinFactNeighborY="42536"/>
      <dgm:spPr>
        <a:blipFill rotWithShape="1">
          <a:blip xmlns:r="http://schemas.openxmlformats.org/officeDocument/2006/relationships" r:embed="rId1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9C66B775-64CF-E44F-ABA7-151F8746E37C}" type="pres">
      <dgm:prSet presAssocID="{71A7830D-9E6D-A443-AD03-188A4B1CF9FB}" presName="txNode" presStyleLbl="node1" presStyleIdx="0" presStyleCnt="2" custScaleX="196677" custScaleY="60172" custLinFactY="-56827" custLinFactNeighborX="-17549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61C272-92D5-0D4B-BE02-2745B314B29E}" type="pres">
      <dgm:prSet presAssocID="{8148D266-6A1B-AD40-85A2-2FBAB2B62757}" presName="sibTrans" presStyleLbl="sibTrans2D1" presStyleIdx="0" presStyleCnt="1" custScaleX="177634" custLinFactNeighborY="-6360"/>
      <dgm:spPr/>
      <dgm:t>
        <a:bodyPr/>
        <a:lstStyle/>
        <a:p>
          <a:endParaRPr lang="fr-FR"/>
        </a:p>
      </dgm:t>
    </dgm:pt>
    <dgm:pt modelId="{C84F4A1A-CB63-9C46-B0E8-1FAF3043BB06}" type="pres">
      <dgm:prSet presAssocID="{8148D266-6A1B-AD40-85A2-2FBAB2B62757}" presName="connTx" presStyleLbl="sibTrans2D1" presStyleIdx="0" presStyleCnt="1"/>
      <dgm:spPr/>
      <dgm:t>
        <a:bodyPr/>
        <a:lstStyle/>
        <a:p>
          <a:endParaRPr lang="fr-FR"/>
        </a:p>
      </dgm:t>
    </dgm:pt>
    <dgm:pt modelId="{4B2D3607-503A-744F-BED8-FD9B9307115F}" type="pres">
      <dgm:prSet presAssocID="{7980E170-5FD9-E145-864B-12E97C89433B}" presName="composite" presStyleCnt="0"/>
      <dgm:spPr/>
    </dgm:pt>
    <dgm:pt modelId="{E4B0A67D-DD68-9E4F-A5AD-98000330F461}" type="pres">
      <dgm:prSet presAssocID="{7980E170-5FD9-E145-864B-12E97C89433B}" presName="imagSh" presStyleLbl="bgImgPlace1" presStyleIdx="1" presStyleCnt="2" custScaleX="213335" custScaleY="149185" custLinFactNeighborX="13320" custLinFactNeighborY="5186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effectLst/>
      </dgm:spPr>
      <dgm:t>
        <a:bodyPr/>
        <a:lstStyle/>
        <a:p>
          <a:endParaRPr lang="fr-FR"/>
        </a:p>
      </dgm:t>
    </dgm:pt>
    <dgm:pt modelId="{8FC2CC3E-7119-7E43-A5A9-3992974E329B}" type="pres">
      <dgm:prSet presAssocID="{7980E170-5FD9-E145-864B-12E97C89433B}" presName="txNode" presStyleLbl="node1" presStyleIdx="1" presStyleCnt="2" custFlipVert="0" custScaleX="207091" custScaleY="73164" custLinFactY="-62048" custLinFactNeighborX="163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75DD28C-3FC1-5048-8858-08FBADE0B209}" srcId="{378C348D-7043-FB4A-A2B8-B22D8BD17964}" destId="{7980E170-5FD9-E145-864B-12E97C89433B}" srcOrd="1" destOrd="0" parTransId="{47C029EC-27B0-1D4A-BCF9-417A818E3CCC}" sibTransId="{314E918D-92BD-FC44-BB9F-7A329899EFA7}"/>
    <dgm:cxn modelId="{F8DC8DA4-F4D4-6D4A-9DD9-B2134D15A07A}" type="presOf" srcId="{378C348D-7043-FB4A-A2B8-B22D8BD17964}" destId="{E8F741E1-AC6E-C14D-9A57-9963219D5858}" srcOrd="0" destOrd="0" presId="urn:microsoft.com/office/officeart/2005/8/layout/hProcess10"/>
    <dgm:cxn modelId="{876AADDA-7703-1B42-8ABF-99C6DA08EECB}" type="presOf" srcId="{71A7830D-9E6D-A443-AD03-188A4B1CF9FB}" destId="{9C66B775-64CF-E44F-ABA7-151F8746E37C}" srcOrd="0" destOrd="0" presId="urn:microsoft.com/office/officeart/2005/8/layout/hProcess10"/>
    <dgm:cxn modelId="{330A5080-A062-5645-9C8F-5F2102CA3BE8}" type="presOf" srcId="{8148D266-6A1B-AD40-85A2-2FBAB2B62757}" destId="{9161C272-92D5-0D4B-BE02-2745B314B29E}" srcOrd="0" destOrd="0" presId="urn:microsoft.com/office/officeart/2005/8/layout/hProcess10"/>
    <dgm:cxn modelId="{51612633-554E-064C-B01B-123747570793}" type="presOf" srcId="{7980E170-5FD9-E145-864B-12E97C89433B}" destId="{8FC2CC3E-7119-7E43-A5A9-3992974E329B}" srcOrd="0" destOrd="0" presId="urn:microsoft.com/office/officeart/2005/8/layout/hProcess10"/>
    <dgm:cxn modelId="{292C6AFE-D209-D046-B56C-3953D9F4F619}" srcId="{378C348D-7043-FB4A-A2B8-B22D8BD17964}" destId="{71A7830D-9E6D-A443-AD03-188A4B1CF9FB}" srcOrd="0" destOrd="0" parTransId="{80346330-FB26-5A44-B202-F04F1EFD1B20}" sibTransId="{8148D266-6A1B-AD40-85A2-2FBAB2B62757}"/>
    <dgm:cxn modelId="{173716BA-9FF8-F341-A191-9817B2B22B83}" type="presOf" srcId="{8148D266-6A1B-AD40-85A2-2FBAB2B62757}" destId="{C84F4A1A-CB63-9C46-B0E8-1FAF3043BB06}" srcOrd="1" destOrd="0" presId="urn:microsoft.com/office/officeart/2005/8/layout/hProcess10"/>
    <dgm:cxn modelId="{5486B94D-C27E-F94D-A621-D613885466DA}" type="presParOf" srcId="{E8F741E1-AC6E-C14D-9A57-9963219D5858}" destId="{C80B4762-3C80-1F49-82C4-9DFA9922B39C}" srcOrd="0" destOrd="0" presId="urn:microsoft.com/office/officeart/2005/8/layout/hProcess10"/>
    <dgm:cxn modelId="{0774A89C-AB6E-AB49-B2E4-48451AC9D539}" type="presParOf" srcId="{C80B4762-3C80-1F49-82C4-9DFA9922B39C}" destId="{61E2F894-826C-5C4E-BF4B-6E938050086C}" srcOrd="0" destOrd="0" presId="urn:microsoft.com/office/officeart/2005/8/layout/hProcess10"/>
    <dgm:cxn modelId="{534F4EF1-4D44-7741-B2BB-AEB0ADBB0D4E}" type="presParOf" srcId="{C80B4762-3C80-1F49-82C4-9DFA9922B39C}" destId="{9C66B775-64CF-E44F-ABA7-151F8746E37C}" srcOrd="1" destOrd="0" presId="urn:microsoft.com/office/officeart/2005/8/layout/hProcess10"/>
    <dgm:cxn modelId="{E74F71A9-B268-D846-996F-96A770222DC2}" type="presParOf" srcId="{E8F741E1-AC6E-C14D-9A57-9963219D5858}" destId="{9161C272-92D5-0D4B-BE02-2745B314B29E}" srcOrd="1" destOrd="0" presId="urn:microsoft.com/office/officeart/2005/8/layout/hProcess10"/>
    <dgm:cxn modelId="{96C177FD-E09B-BA43-975F-9A16DFC272AB}" type="presParOf" srcId="{9161C272-92D5-0D4B-BE02-2745B314B29E}" destId="{C84F4A1A-CB63-9C46-B0E8-1FAF3043BB06}" srcOrd="0" destOrd="0" presId="urn:microsoft.com/office/officeart/2005/8/layout/hProcess10"/>
    <dgm:cxn modelId="{906FC9D3-CA9E-1F4E-B7D6-4A365E105E59}" type="presParOf" srcId="{E8F741E1-AC6E-C14D-9A57-9963219D5858}" destId="{4B2D3607-503A-744F-BED8-FD9B9307115F}" srcOrd="2" destOrd="0" presId="urn:microsoft.com/office/officeart/2005/8/layout/hProcess10"/>
    <dgm:cxn modelId="{90648361-C557-914E-BF73-88CD52BC2BC3}" type="presParOf" srcId="{4B2D3607-503A-744F-BED8-FD9B9307115F}" destId="{E4B0A67D-DD68-9E4F-A5AD-98000330F461}" srcOrd="0" destOrd="0" presId="urn:microsoft.com/office/officeart/2005/8/layout/hProcess10"/>
    <dgm:cxn modelId="{F915E839-3541-8040-BB20-0CD0F9390E47}" type="presParOf" srcId="{4B2D3607-503A-744F-BED8-FD9B9307115F}" destId="{8FC2CC3E-7119-7E43-A5A9-3992974E329B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8C348D-7043-FB4A-A2B8-B22D8BD17964}" type="doc">
      <dgm:prSet loTypeId="urn:microsoft.com/office/officeart/2005/8/layout/hProcess10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71A7830D-9E6D-A443-AD03-188A4B1CF9F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r>
            <a:rPr lang="fr-FR" sz="1600" dirty="0" smtClean="0">
              <a:solidFill>
                <a:schemeClr val="tx1"/>
              </a:solidFill>
            </a:rPr>
            <a:t>Loi ne dépendant que de I1</a:t>
          </a:r>
          <a:endParaRPr lang="fr-FR" sz="1600" dirty="0">
            <a:solidFill>
              <a:schemeClr val="tx1"/>
            </a:solidFill>
          </a:endParaRPr>
        </a:p>
      </dgm:t>
    </dgm:pt>
    <dgm:pt modelId="{80346330-FB26-5A44-B202-F04F1EFD1B20}" type="parTrans" cxnId="{292C6AFE-D209-D046-B56C-3953D9F4F61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8148D266-6A1B-AD40-85A2-2FBAB2B62757}" type="sibTrans" cxnId="{292C6AFE-D209-D046-B56C-3953D9F4F619}">
      <dgm:prSet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7980E170-5FD9-E145-864B-12E97C89433B}">
      <dgm:prSet phldrT="[Texte]" custT="1">
        <dgm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dgm:style>
      </dgm:prSet>
      <dgm:spPr/>
      <dgm:t>
        <a:bodyPr anchor="t"/>
        <a:lstStyle/>
        <a:p>
          <a:pPr algn="ctr"/>
          <a:r>
            <a:rPr lang="fr-FR" sz="1600" dirty="0" smtClean="0">
              <a:solidFill>
                <a:schemeClr val="tx1"/>
              </a:solidFill>
            </a:rPr>
            <a:t>Loi dépendant de I1 et de I2</a:t>
          </a:r>
        </a:p>
        <a:p>
          <a:pPr algn="l"/>
          <a:endParaRPr lang="fr-FR" sz="1600" dirty="0" smtClean="0">
            <a:solidFill>
              <a:schemeClr val="tx1"/>
            </a:solidFill>
          </a:endParaRPr>
        </a:p>
        <a:p>
          <a:pPr algn="l"/>
          <a:r>
            <a:rPr lang="fr-FR" sz="1600" dirty="0" smtClean="0">
              <a:solidFill>
                <a:schemeClr val="tx1"/>
              </a:solidFill>
            </a:rPr>
            <a:t>même dépendance en I1</a:t>
          </a:r>
        </a:p>
        <a:p>
          <a:pPr algn="l"/>
          <a:r>
            <a:rPr lang="fr-FR" sz="1600" dirty="0" smtClean="0">
              <a:solidFill>
                <a:schemeClr val="tx1"/>
              </a:solidFill>
            </a:rPr>
            <a:t>Et : </a:t>
          </a:r>
        </a:p>
      </dgm:t>
    </dgm:pt>
    <dgm:pt modelId="{47C029EC-27B0-1D4A-BCF9-417A818E3CCC}" type="par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314E918D-92BD-FC44-BB9F-7A329899EFA7}" type="sibTrans" cxnId="{C75DD28C-3FC1-5048-8858-08FBADE0B209}">
      <dgm:prSet/>
      <dgm:spPr/>
      <dgm:t>
        <a:bodyPr/>
        <a:lstStyle/>
        <a:p>
          <a:endParaRPr lang="fr-FR">
            <a:solidFill>
              <a:schemeClr val="tx1"/>
            </a:solidFill>
          </a:endParaRPr>
        </a:p>
      </dgm:t>
    </dgm:pt>
    <dgm:pt modelId="{E8F741E1-AC6E-C14D-9A57-9963219D5858}" type="pres">
      <dgm:prSet presAssocID="{378C348D-7043-FB4A-A2B8-B22D8BD17964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fr-FR"/>
        </a:p>
      </dgm:t>
    </dgm:pt>
    <dgm:pt modelId="{C80B4762-3C80-1F49-82C4-9DFA9922B39C}" type="pres">
      <dgm:prSet presAssocID="{71A7830D-9E6D-A443-AD03-188A4B1CF9FB}" presName="composite" presStyleCnt="0"/>
      <dgm:spPr/>
    </dgm:pt>
    <dgm:pt modelId="{61E2F894-826C-5C4E-BF4B-6E938050086C}" type="pres">
      <dgm:prSet presAssocID="{71A7830D-9E6D-A443-AD03-188A4B1CF9FB}" presName="imagSh" presStyleLbl="bgImgPlace1" presStyleIdx="0" presStyleCnt="2" custScaleX="198890" custScaleY="154736" custLinFactNeighborX="855" custLinFactNeighborY="42536"/>
      <dgm:spPr>
        <a:blipFill rotWithShape="1">
          <a:blip xmlns:r="http://schemas.openxmlformats.org/officeDocument/2006/relationships" r:embed="rId1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9C66B775-64CF-E44F-ABA7-151F8746E37C}" type="pres">
      <dgm:prSet presAssocID="{71A7830D-9E6D-A443-AD03-188A4B1CF9FB}" presName="txNode" presStyleLbl="node1" presStyleIdx="0" presStyleCnt="2" custScaleX="196677" custScaleY="60172" custLinFactY="-56827" custLinFactNeighborX="-17549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  <dgm:pt modelId="{9161C272-92D5-0D4B-BE02-2745B314B29E}" type="pres">
      <dgm:prSet presAssocID="{8148D266-6A1B-AD40-85A2-2FBAB2B62757}" presName="sibTrans" presStyleLbl="sibTrans2D1" presStyleIdx="0" presStyleCnt="1" custScaleX="207836" custLinFactNeighborY="-6360"/>
      <dgm:spPr/>
      <dgm:t>
        <a:bodyPr/>
        <a:lstStyle/>
        <a:p>
          <a:endParaRPr lang="fr-FR"/>
        </a:p>
      </dgm:t>
    </dgm:pt>
    <dgm:pt modelId="{C84F4A1A-CB63-9C46-B0E8-1FAF3043BB06}" type="pres">
      <dgm:prSet presAssocID="{8148D266-6A1B-AD40-85A2-2FBAB2B62757}" presName="connTx" presStyleLbl="sibTrans2D1" presStyleIdx="0" presStyleCnt="1"/>
      <dgm:spPr/>
      <dgm:t>
        <a:bodyPr/>
        <a:lstStyle/>
        <a:p>
          <a:endParaRPr lang="fr-FR"/>
        </a:p>
      </dgm:t>
    </dgm:pt>
    <dgm:pt modelId="{4B2D3607-503A-744F-BED8-FD9B9307115F}" type="pres">
      <dgm:prSet presAssocID="{7980E170-5FD9-E145-864B-12E97C89433B}" presName="composite" presStyleCnt="0"/>
      <dgm:spPr/>
    </dgm:pt>
    <dgm:pt modelId="{E4B0A67D-DD68-9E4F-A5AD-98000330F461}" type="pres">
      <dgm:prSet presAssocID="{7980E170-5FD9-E145-864B-12E97C89433B}" presName="imagSh" presStyleLbl="bgImgPlace1" presStyleIdx="1" presStyleCnt="2" custScaleX="213335" custScaleY="149185" custLinFactNeighborX="13320" custLinFactNeighborY="51865"/>
      <dgm:spPr>
        <a:blipFill rotWithShape="1">
          <a:blip xmlns:r="http://schemas.openxmlformats.org/officeDocument/2006/relationships" r:embed="rId2"/>
          <a:stretch>
            <a:fillRect/>
          </a:stretch>
        </a:blipFill>
        <a:effectLst/>
      </dgm:spPr>
      <dgm:t>
        <a:bodyPr/>
        <a:lstStyle/>
        <a:p>
          <a:endParaRPr lang="fr-FR"/>
        </a:p>
      </dgm:t>
    </dgm:pt>
    <dgm:pt modelId="{8FC2CC3E-7119-7E43-A5A9-3992974E329B}" type="pres">
      <dgm:prSet presAssocID="{7980E170-5FD9-E145-864B-12E97C89433B}" presName="txNode" presStyleLbl="node1" presStyleIdx="1" presStyleCnt="2" custFlipVert="0" custScaleX="207091" custScaleY="73164" custLinFactY="-62048" custLinFactNeighborX="163" custLinFactNeighborY="-100000">
        <dgm:presLayoutVars>
          <dgm:bulletEnabled val="1"/>
        </dgm:presLayoutVars>
      </dgm:prSet>
      <dgm:spPr/>
      <dgm:t>
        <a:bodyPr/>
        <a:lstStyle/>
        <a:p>
          <a:endParaRPr lang="fr-FR"/>
        </a:p>
      </dgm:t>
    </dgm:pt>
  </dgm:ptLst>
  <dgm:cxnLst>
    <dgm:cxn modelId="{C75DD28C-3FC1-5048-8858-08FBADE0B209}" srcId="{378C348D-7043-FB4A-A2B8-B22D8BD17964}" destId="{7980E170-5FD9-E145-864B-12E97C89433B}" srcOrd="1" destOrd="0" parTransId="{47C029EC-27B0-1D4A-BCF9-417A818E3CCC}" sibTransId="{314E918D-92BD-FC44-BB9F-7A329899EFA7}"/>
    <dgm:cxn modelId="{B2429DBD-5AF3-2D44-8C4C-65DA6A30FCE5}" type="presOf" srcId="{8148D266-6A1B-AD40-85A2-2FBAB2B62757}" destId="{9161C272-92D5-0D4B-BE02-2745B314B29E}" srcOrd="0" destOrd="0" presId="urn:microsoft.com/office/officeart/2005/8/layout/hProcess10"/>
    <dgm:cxn modelId="{F2DA7412-09AB-484F-9265-9595211CB682}" type="presOf" srcId="{71A7830D-9E6D-A443-AD03-188A4B1CF9FB}" destId="{9C66B775-64CF-E44F-ABA7-151F8746E37C}" srcOrd="0" destOrd="0" presId="urn:microsoft.com/office/officeart/2005/8/layout/hProcess10"/>
    <dgm:cxn modelId="{9F3390A9-CC2F-7448-91E1-E1D88D0C5855}" type="presOf" srcId="{7980E170-5FD9-E145-864B-12E97C89433B}" destId="{8FC2CC3E-7119-7E43-A5A9-3992974E329B}" srcOrd="0" destOrd="0" presId="urn:microsoft.com/office/officeart/2005/8/layout/hProcess10"/>
    <dgm:cxn modelId="{5075B534-1659-A041-9D6E-FFCD80D7983A}" type="presOf" srcId="{8148D266-6A1B-AD40-85A2-2FBAB2B62757}" destId="{C84F4A1A-CB63-9C46-B0E8-1FAF3043BB06}" srcOrd="1" destOrd="0" presId="urn:microsoft.com/office/officeart/2005/8/layout/hProcess10"/>
    <dgm:cxn modelId="{292C6AFE-D209-D046-B56C-3953D9F4F619}" srcId="{378C348D-7043-FB4A-A2B8-B22D8BD17964}" destId="{71A7830D-9E6D-A443-AD03-188A4B1CF9FB}" srcOrd="0" destOrd="0" parTransId="{80346330-FB26-5A44-B202-F04F1EFD1B20}" sibTransId="{8148D266-6A1B-AD40-85A2-2FBAB2B62757}"/>
    <dgm:cxn modelId="{B96DCE4D-DE9C-7D40-BF5B-E36CA44EBE29}" type="presOf" srcId="{378C348D-7043-FB4A-A2B8-B22D8BD17964}" destId="{E8F741E1-AC6E-C14D-9A57-9963219D5858}" srcOrd="0" destOrd="0" presId="urn:microsoft.com/office/officeart/2005/8/layout/hProcess10"/>
    <dgm:cxn modelId="{278BE477-CE89-3241-82AB-61348F4D8600}" type="presParOf" srcId="{E8F741E1-AC6E-C14D-9A57-9963219D5858}" destId="{C80B4762-3C80-1F49-82C4-9DFA9922B39C}" srcOrd="0" destOrd="0" presId="urn:microsoft.com/office/officeart/2005/8/layout/hProcess10"/>
    <dgm:cxn modelId="{30F31779-4494-464E-88AA-CC4089218C33}" type="presParOf" srcId="{C80B4762-3C80-1F49-82C4-9DFA9922B39C}" destId="{61E2F894-826C-5C4E-BF4B-6E938050086C}" srcOrd="0" destOrd="0" presId="urn:microsoft.com/office/officeart/2005/8/layout/hProcess10"/>
    <dgm:cxn modelId="{54A44FB9-3110-2445-B765-B3AACC89B65D}" type="presParOf" srcId="{C80B4762-3C80-1F49-82C4-9DFA9922B39C}" destId="{9C66B775-64CF-E44F-ABA7-151F8746E37C}" srcOrd="1" destOrd="0" presId="urn:microsoft.com/office/officeart/2005/8/layout/hProcess10"/>
    <dgm:cxn modelId="{BE3F64BB-90C2-7E4B-8797-47DBD15DB758}" type="presParOf" srcId="{E8F741E1-AC6E-C14D-9A57-9963219D5858}" destId="{9161C272-92D5-0D4B-BE02-2745B314B29E}" srcOrd="1" destOrd="0" presId="urn:microsoft.com/office/officeart/2005/8/layout/hProcess10"/>
    <dgm:cxn modelId="{0151E332-471B-2742-906C-3C1DA7666E3E}" type="presParOf" srcId="{9161C272-92D5-0D4B-BE02-2745B314B29E}" destId="{C84F4A1A-CB63-9C46-B0E8-1FAF3043BB06}" srcOrd="0" destOrd="0" presId="urn:microsoft.com/office/officeart/2005/8/layout/hProcess10"/>
    <dgm:cxn modelId="{C64C4FE3-D8EE-2A42-865D-F1B8EB9C936A}" type="presParOf" srcId="{E8F741E1-AC6E-C14D-9A57-9963219D5858}" destId="{4B2D3607-503A-744F-BED8-FD9B9307115F}" srcOrd="2" destOrd="0" presId="urn:microsoft.com/office/officeart/2005/8/layout/hProcess10"/>
    <dgm:cxn modelId="{05AA559A-D032-A041-A34D-4168E313241F}" type="presParOf" srcId="{4B2D3607-503A-744F-BED8-FD9B9307115F}" destId="{E4B0A67D-DD68-9E4F-A5AD-98000330F461}" srcOrd="0" destOrd="0" presId="urn:microsoft.com/office/officeart/2005/8/layout/hProcess10"/>
    <dgm:cxn modelId="{9892B0A4-00EE-5E4C-9DEC-8451A2B6D0AB}" type="presParOf" srcId="{4B2D3607-503A-744F-BED8-FD9B9307115F}" destId="{8FC2CC3E-7119-7E43-A5A9-3992974E329B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2F894-826C-5C4E-BF4B-6E938050086C}">
      <dsp:nvSpPr>
        <dsp:cNvPr id="0" name=""/>
        <dsp:cNvSpPr/>
      </dsp:nvSpPr>
      <dsp:spPr>
        <a:xfrm>
          <a:off x="18803" y="1345080"/>
          <a:ext cx="3673518" cy="285798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C66B775-64CF-E44F-ABA7-151F8746E37C}">
      <dsp:nvSpPr>
        <dsp:cNvPr id="0" name=""/>
        <dsp:cNvSpPr/>
      </dsp:nvSpPr>
      <dsp:spPr>
        <a:xfrm>
          <a:off x="0" y="0"/>
          <a:ext cx="3632644" cy="1111383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ne dépendant que de I1</a:t>
          </a:r>
          <a:endParaRPr lang="fr-FR" sz="1600" kern="1200" dirty="0">
            <a:solidFill>
              <a:schemeClr val="tx1"/>
            </a:solidFill>
          </a:endParaRPr>
        </a:p>
      </dsp:txBody>
      <dsp:txXfrm>
        <a:off x="32551" y="32551"/>
        <a:ext cx="3567542" cy="1046281"/>
      </dsp:txXfrm>
    </dsp:sp>
    <dsp:sp modelId="{9161C272-92D5-0D4B-BE02-2745B314B29E}">
      <dsp:nvSpPr>
        <dsp:cNvPr id="0" name=""/>
        <dsp:cNvSpPr/>
      </dsp:nvSpPr>
      <dsp:spPr>
        <a:xfrm rot="40950">
          <a:off x="3954893" y="2553493"/>
          <a:ext cx="762463" cy="4438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>
            <a:solidFill>
              <a:schemeClr val="tx1"/>
            </a:solidFill>
          </a:endParaRPr>
        </a:p>
      </dsp:txBody>
      <dsp:txXfrm>
        <a:off x="3954898" y="2641462"/>
        <a:ext cx="629320" cy="266286"/>
      </dsp:txXfrm>
    </dsp:sp>
    <dsp:sp modelId="{E4B0A67D-DD68-9E4F-A5AD-98000330F461}">
      <dsp:nvSpPr>
        <dsp:cNvPr id="0" name=""/>
        <dsp:cNvSpPr/>
      </dsp:nvSpPr>
      <dsp:spPr>
        <a:xfrm>
          <a:off x="4918614" y="1456302"/>
          <a:ext cx="3940319" cy="275546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C2CC3E-7119-7E43-A5A9-3992974E329B}">
      <dsp:nvSpPr>
        <dsp:cNvPr id="0" name=""/>
        <dsp:cNvSpPr/>
      </dsp:nvSpPr>
      <dsp:spPr>
        <a:xfrm>
          <a:off x="5033943" y="0"/>
          <a:ext cx="3824992" cy="13513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dépendant de I1 et de I2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600" kern="1200" dirty="0" smtClean="0">
            <a:solidFill>
              <a:schemeClr val="tx1"/>
            </a:solidFill>
          </a:endParaRP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même dépendance en I1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Et :</a:t>
          </a:r>
        </a:p>
      </dsp:txBody>
      <dsp:txXfrm>
        <a:off x="5073523" y="39580"/>
        <a:ext cx="3745832" cy="12721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2F894-826C-5C4E-BF4B-6E938050086C}">
      <dsp:nvSpPr>
        <dsp:cNvPr id="0" name=""/>
        <dsp:cNvSpPr/>
      </dsp:nvSpPr>
      <dsp:spPr>
        <a:xfrm>
          <a:off x="18803" y="1345080"/>
          <a:ext cx="3673518" cy="2857989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C66B775-64CF-E44F-ABA7-151F8746E37C}">
      <dsp:nvSpPr>
        <dsp:cNvPr id="0" name=""/>
        <dsp:cNvSpPr/>
      </dsp:nvSpPr>
      <dsp:spPr>
        <a:xfrm>
          <a:off x="0" y="0"/>
          <a:ext cx="3632644" cy="1111383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ne dépendant que de I1</a:t>
          </a:r>
          <a:endParaRPr lang="fr-FR" sz="1600" kern="1200" dirty="0">
            <a:solidFill>
              <a:schemeClr val="tx1"/>
            </a:solidFill>
          </a:endParaRPr>
        </a:p>
      </dsp:txBody>
      <dsp:txXfrm>
        <a:off x="32551" y="32551"/>
        <a:ext cx="3567542" cy="1046281"/>
      </dsp:txXfrm>
    </dsp:sp>
    <dsp:sp modelId="{9161C272-92D5-0D4B-BE02-2745B314B29E}">
      <dsp:nvSpPr>
        <dsp:cNvPr id="0" name=""/>
        <dsp:cNvSpPr/>
      </dsp:nvSpPr>
      <dsp:spPr>
        <a:xfrm rot="40950">
          <a:off x="3890075" y="2553493"/>
          <a:ext cx="892100" cy="4438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900" kern="1200">
            <a:solidFill>
              <a:schemeClr val="tx1"/>
            </a:solidFill>
          </a:endParaRPr>
        </a:p>
      </dsp:txBody>
      <dsp:txXfrm>
        <a:off x="3890080" y="2641462"/>
        <a:ext cx="758957" cy="266286"/>
      </dsp:txXfrm>
    </dsp:sp>
    <dsp:sp modelId="{E4B0A67D-DD68-9E4F-A5AD-98000330F461}">
      <dsp:nvSpPr>
        <dsp:cNvPr id="0" name=""/>
        <dsp:cNvSpPr/>
      </dsp:nvSpPr>
      <dsp:spPr>
        <a:xfrm>
          <a:off x="4918614" y="1456302"/>
          <a:ext cx="3940319" cy="2755462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C2CC3E-7119-7E43-A5A9-3992974E329B}">
      <dsp:nvSpPr>
        <dsp:cNvPr id="0" name=""/>
        <dsp:cNvSpPr/>
      </dsp:nvSpPr>
      <dsp:spPr>
        <a:xfrm>
          <a:off x="5033943" y="0"/>
          <a:ext cx="3824992" cy="1351346"/>
        </a:xfrm>
        <a:prstGeom prst="roundRect">
          <a:avLst>
            <a:gd name="adj" fmla="val 10000"/>
          </a:avLst>
        </a:prstGeom>
        <a:solidFill>
          <a:schemeClr val="accent2"/>
        </a:solidFill>
        <a:ln w="19050" cap="flat" cmpd="sng" algn="ctr">
          <a:solidFill>
            <a:schemeClr val="lt1"/>
          </a:solidFill>
          <a:prstDash val="solid"/>
        </a:ln>
        <a:effectLst>
          <a:glow rad="63500">
            <a:schemeClr val="accent2">
              <a:tint val="30000"/>
              <a:shade val="95000"/>
              <a:satMod val="300000"/>
              <a:alpha val="50000"/>
            </a:schemeClr>
          </a:glow>
        </a:effectLst>
      </dsp:spPr>
      <dsp:style>
        <a:lnRef idx="3">
          <a:schemeClr val="lt1"/>
        </a:lnRef>
        <a:fillRef idx="1">
          <a:schemeClr val="accent2"/>
        </a:fillRef>
        <a:effectRef idx="1">
          <a:schemeClr val="accent2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t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Loi dépendant de I1 et de I2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r-FR" sz="1600" kern="1200" dirty="0" smtClean="0">
            <a:solidFill>
              <a:schemeClr val="tx1"/>
            </a:solidFill>
          </a:endParaRP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même dépendance en I1</a:t>
          </a:r>
        </a:p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r-FR" sz="1600" kern="1200" dirty="0" smtClean="0">
              <a:solidFill>
                <a:schemeClr val="tx1"/>
              </a:solidFill>
            </a:rPr>
            <a:t>Et : </a:t>
          </a:r>
        </a:p>
      </dsp:txBody>
      <dsp:txXfrm>
        <a:off x="5073523" y="39580"/>
        <a:ext cx="3745832" cy="12721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032095-E132-0947-987E-B4B7FEB6C266}" type="datetime1">
              <a:rPr lang="fr-FR" smtClean="0"/>
              <a:t>12/12/12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0D3600-FF36-0543-AC50-94277E49BE2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822599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2.png>
</file>

<file path=ppt/media/image23.png>
</file>

<file path=ppt/media/image25.png>
</file>

<file path=ppt/media/image29.png>
</file>

<file path=ppt/media/image3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B583EE-93A4-9946-B14E-D4F7FE5D80A6}" type="datetime1">
              <a:rPr lang="fr-FR" smtClean="0"/>
              <a:t>12/12/12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7DEEAF-CF56-504B-B7EE-A86870B5803A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9603215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francois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22259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0312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5923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françois</a:t>
            </a:r>
            <a:endParaRPr lang="fr-FR" dirty="0" smtClean="0"/>
          </a:p>
          <a:p>
            <a:r>
              <a:rPr lang="fr-FR" dirty="0" smtClean="0"/>
              <a:t>Sollicitation</a:t>
            </a:r>
            <a:r>
              <a:rPr lang="fr-FR" baseline="0" dirty="0" smtClean="0"/>
              <a:t> moindre lors des essais (5 max contre 8 dans le graphe)</a:t>
            </a:r>
          </a:p>
          <a:p>
            <a:r>
              <a:rPr lang="fr-FR" baseline="0" dirty="0" smtClean="0"/>
              <a:t>Langevin améliorée, meilleure en global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13373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François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7820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François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5739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67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644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3631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 smtClean="0"/>
              <a:t>sophie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6160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</a:p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33649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4782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oscar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1223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63947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thomas</a:t>
            </a:r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7DEEAF-CF56-504B-B7EE-A86870B5803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6541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xmlns:p14="http://schemas.microsoft.com/office/powerpoint/2010/main"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Analyse</a:t>
            </a:r>
            <a:r>
              <a:rPr lang="en-US" dirty="0" smtClean="0"/>
              <a:t> du </a:t>
            </a:r>
            <a:r>
              <a:rPr lang="en-US" dirty="0" err="1" smtClean="0"/>
              <a:t>gonflage</a:t>
            </a:r>
            <a:r>
              <a:rPr lang="en-US" dirty="0" smtClean="0"/>
              <a:t> d'un </a:t>
            </a:r>
            <a:r>
              <a:rPr lang="en-US" dirty="0" err="1" smtClean="0"/>
              <a:t>ballon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sculpter</a:t>
            </a:r>
            <a:r>
              <a:rPr lang="en-US" dirty="0" smtClean="0"/>
              <a:t> et identification </a:t>
            </a:r>
            <a:r>
              <a:rPr lang="en-US" dirty="0" err="1" smtClean="0"/>
              <a:t>expérimentale</a:t>
            </a:r>
            <a:r>
              <a:rPr lang="en-US" dirty="0" smtClean="0"/>
              <a:t> de la </a:t>
            </a:r>
            <a:r>
              <a:rPr lang="en-US" dirty="0" err="1" smtClean="0"/>
              <a:t>loi</a:t>
            </a:r>
            <a:r>
              <a:rPr lang="en-US" dirty="0" smtClean="0"/>
              <a:t> de </a:t>
            </a:r>
            <a:r>
              <a:rPr lang="en-US" dirty="0" err="1" smtClean="0"/>
              <a:t>comportement</a:t>
            </a:r>
            <a:r>
              <a:rPr lang="en-US" dirty="0" smtClean="0"/>
              <a:t> d'un </a:t>
            </a:r>
            <a:r>
              <a:rPr lang="en-US" dirty="0" err="1" smtClean="0"/>
              <a:t>élastomère</a:t>
            </a:r>
            <a:r>
              <a:rPr lang="en-US" dirty="0" smtClean="0"/>
              <a:t> - 12/12/12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FR" smtClean="0"/>
              <a:t>Click to edit Master text styles</a:t>
            </a:r>
          </a:p>
          <a:p>
            <a:pPr lvl="1" eaLnBrk="1" latinLnBrk="0" hangingPunct="1"/>
            <a:r>
              <a:rPr lang="fr-FR" smtClean="0"/>
              <a:t>Second level</a:t>
            </a:r>
          </a:p>
          <a:p>
            <a:pPr lvl="2" eaLnBrk="1" latinLnBrk="0" hangingPunct="1"/>
            <a:r>
              <a:rPr lang="fr-FR" smtClean="0"/>
              <a:t>Third level</a:t>
            </a:r>
          </a:p>
          <a:p>
            <a:pPr lvl="3" eaLnBrk="1" latinLnBrk="0" hangingPunct="1"/>
            <a:r>
              <a:rPr lang="fr-FR" smtClean="0"/>
              <a:t>Fourth level</a:t>
            </a:r>
          </a:p>
          <a:p>
            <a:pPr lvl="4" eaLnBrk="1" latinLnBrk="0" hangingPunct="1"/>
            <a:r>
              <a:rPr lang="fr-FR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12/12</a:t>
            </a:r>
            <a:r>
              <a:rPr lang="fr-FR" dirty="0" smtClean="0"/>
              <a:t>/12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FR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Analyse du gonflage d'un ballon à sculpter et identification expérimentale de la loi de comportement d'un élastomère - 12/12/12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fr-FR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dirty="0" smtClean="0"/>
              <a:t>Click to </a:t>
            </a:r>
            <a:r>
              <a:rPr kumimoji="0" lang="fr-FR" dirty="0" err="1" smtClean="0"/>
              <a:t>edit</a:t>
            </a:r>
            <a:r>
              <a:rPr kumimoji="0" lang="fr-FR" dirty="0" smtClean="0"/>
              <a:t> Master </a:t>
            </a:r>
            <a:r>
              <a:rPr kumimoji="0" lang="fr-FR" dirty="0" err="1" smtClean="0"/>
              <a:t>text</a:t>
            </a:r>
            <a:r>
              <a:rPr kumimoji="0" lang="fr-FR" dirty="0" smtClean="0"/>
              <a:t> styles</a:t>
            </a:r>
          </a:p>
          <a:p>
            <a:pPr lvl="1" eaLnBrk="1" latinLnBrk="0" hangingPunct="1"/>
            <a:r>
              <a:rPr kumimoji="0" lang="fr-FR" dirty="0" smtClean="0"/>
              <a:t>Second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2" eaLnBrk="1" latinLnBrk="0" hangingPunct="1"/>
            <a:r>
              <a:rPr kumimoji="0" lang="fr-FR" dirty="0" err="1" smtClean="0"/>
              <a:t>Third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3" eaLnBrk="1" latinLnBrk="0" hangingPunct="1"/>
            <a:r>
              <a:rPr kumimoji="0" lang="fr-FR" dirty="0" err="1" smtClean="0"/>
              <a:t>Fourth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fr-FR" dirty="0" smtClean="0"/>
          </a:p>
          <a:p>
            <a:pPr lvl="4" eaLnBrk="1" latinLnBrk="0" hangingPunct="1"/>
            <a:r>
              <a:rPr kumimoji="0" lang="fr-FR" dirty="0" err="1" smtClean="0"/>
              <a:t>Fifth</a:t>
            </a:r>
            <a:r>
              <a:rPr kumimoji="0" lang="fr-FR" dirty="0" smtClean="0"/>
              <a:t> </a:t>
            </a:r>
            <a:r>
              <a:rPr kumimoji="0" lang="fr-FR" dirty="0" err="1" smtClean="0"/>
              <a:t>level</a:t>
            </a:r>
            <a:endParaRPr kumimoji="0"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1167773" y="6422064"/>
            <a:ext cx="7245304" cy="365125"/>
          </a:xfrm>
          <a:prstGeom prst="rect">
            <a:avLst/>
          </a:prstGeom>
        </p:spPr>
        <p:txBody>
          <a:bodyPr vert="horz" lIns="0" rIns="0" bIns="0" anchor="ctr"/>
          <a:lstStyle>
            <a:lvl1pPr algn="ctr" eaLnBrk="1" latinLnBrk="0" hangingPunct="1">
              <a:defRPr kumimoji="0" sz="1000">
                <a:solidFill>
                  <a:srgbClr val="0D0D0D"/>
                </a:solidFill>
              </a:defRPr>
            </a:lvl1pPr>
          </a:lstStyle>
          <a:p>
            <a:r>
              <a:rPr lang="fr-FR" dirty="0" smtClean="0"/>
              <a:t>Analyse du gonflage d'un ballon à sculpter et identification expérimentale de la loi de comportement d'un élastomère</a:t>
            </a:r>
            <a:endParaRPr lang="fr-FR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26173" y="6417616"/>
            <a:ext cx="391513" cy="365125"/>
          </a:xfrm>
          <a:prstGeom prst="rect">
            <a:avLst/>
          </a:prstGeom>
        </p:spPr>
        <p:txBody>
          <a:bodyPr vert="horz" lIns="0" tIns="0" rIns="0" bIns="0" anchor="ctr"/>
          <a:lstStyle>
            <a:lvl1pPr algn="ctr" eaLnBrk="1" latinLnBrk="0" hangingPunct="1">
              <a:defRPr kumimoji="0" sz="1000">
                <a:solidFill>
                  <a:srgbClr val="0D0D0D"/>
                </a:solidFill>
              </a:defRPr>
            </a:lvl1pPr>
          </a:lstStyle>
          <a:p>
            <a:fld id="{34DCC79A-801E-8841-8C53-BA56B119E8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201484" y="6417243"/>
            <a:ext cx="736144" cy="365125"/>
          </a:xfrm>
          <a:prstGeom prst="rect">
            <a:avLst/>
          </a:prstGeom>
        </p:spPr>
        <p:txBody>
          <a:bodyPr vert="horz" bIns="0" anchor="ctr"/>
          <a:lstStyle>
            <a:lvl1pPr algn="ctr" eaLnBrk="1" latinLnBrk="0" hangingPunct="1">
              <a:defRPr kumimoji="0" sz="1100">
                <a:solidFill>
                  <a:schemeClr val="bg1">
                    <a:lumMod val="95000"/>
                    <a:lumOff val="5000"/>
                  </a:schemeClr>
                </a:solidFill>
              </a:defRPr>
            </a:lvl1pPr>
          </a:lstStyle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ransition xmlns:p14="http://schemas.microsoft.com/office/powerpoint/2010/main" spd="slow">
    <p:push dir="u"/>
  </p:transition>
  <p:hf hdr="0"/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image" Target="../media/image20.emf"/><Relationship Id="rId9" Type="http://schemas.openxmlformats.org/officeDocument/2006/relationships/image" Target="../media/image18.emf"/><Relationship Id="rId10" Type="http://schemas.openxmlformats.org/officeDocument/2006/relationships/image" Target="../media/image19.emf"/><Relationship Id="rId11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8" Type="http://schemas.openxmlformats.org/officeDocument/2006/relationships/image" Target="../media/image20.emf"/><Relationship Id="rId9" Type="http://schemas.openxmlformats.org/officeDocument/2006/relationships/image" Target="../media/image18.emf"/><Relationship Id="rId10" Type="http://schemas.openxmlformats.org/officeDocument/2006/relationships/image" Target="../media/image19.emf"/><Relationship Id="rId11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5" Type="http://schemas.openxmlformats.org/officeDocument/2006/relationships/image" Target="../media/image3.emf"/><Relationship Id="rId6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16.em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png"/><Relationship Id="rId8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417513" y="565516"/>
            <a:ext cx="8194603" cy="2697774"/>
          </a:xfrm>
        </p:spPr>
        <p:txBody>
          <a:bodyPr>
            <a:noAutofit/>
          </a:bodyPr>
          <a:lstStyle/>
          <a:p>
            <a:r>
              <a:rPr lang="fr-FR" sz="4400" noProof="0" dirty="0"/>
              <a:t>I</a:t>
            </a:r>
            <a:r>
              <a:rPr lang="fr-FR" sz="4400" noProof="0" dirty="0" smtClean="0"/>
              <a:t>dentification expérimentale de la loi de comportement d’un élastomère</a:t>
            </a:r>
            <a:endParaRPr lang="fr-FR" sz="4400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3211279" y="3970301"/>
            <a:ext cx="3955145" cy="1327416"/>
          </a:xfrm>
        </p:spPr>
        <p:txBody>
          <a:bodyPr>
            <a:normAutofit lnSpcReduction="10000"/>
          </a:bodyPr>
          <a:lstStyle/>
          <a:p>
            <a:r>
              <a:rPr lang="fr-FR" noProof="0" smtClean="0"/>
              <a:t>Francois Espinet</a:t>
            </a:r>
          </a:p>
          <a:p>
            <a:r>
              <a:rPr lang="fr-FR" noProof="0" smtClean="0"/>
              <a:t>Thomas Ferreira de Lima</a:t>
            </a:r>
          </a:p>
          <a:p>
            <a:r>
              <a:rPr lang="fr-FR" noProof="0" smtClean="0"/>
              <a:t>Oscar Alberto Flores Altamirano</a:t>
            </a:r>
          </a:p>
          <a:p>
            <a:r>
              <a:rPr lang="fr-FR" noProof="0" smtClean="0"/>
              <a:t>Sophie Rousselle</a:t>
            </a:r>
            <a:endParaRPr lang="fr-FR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20101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 anchor="ctr">
            <a:noAutofit/>
          </a:bodyPr>
          <a:lstStyle/>
          <a:p>
            <a:r>
              <a:rPr lang="fr-FR" sz="3000" noProof="0"/>
              <a:t>Identification d’une loi décrivant au mieux l’essai TP à partir de la fonction de </a:t>
            </a:r>
            <a:r>
              <a:rPr lang="fr-FR" sz="3000" noProof="0" smtClean="0"/>
              <a:t>Langevin</a:t>
            </a:r>
            <a:endParaRPr lang="fr-FR" sz="3000" noProof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ZoneTexte 1"/>
          <p:cNvSpPr txBox="1"/>
          <p:nvPr/>
        </p:nvSpPr>
        <p:spPr>
          <a:xfrm>
            <a:off x="1552137" y="5986174"/>
            <a:ext cx="3562544" cy="46166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none" rtlCol="0" anchor="ctr">
            <a:spAutoFit/>
          </a:bodyPr>
          <a:lstStyle/>
          <a:p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Bon </a:t>
            </a:r>
            <a:r>
              <a:rPr lang="fr-FR" sz="2400" dirty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modèle pour l’essai </a:t>
            </a:r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TP</a:t>
            </a:r>
            <a:endParaRPr lang="fr-FR" sz="2400" dirty="0">
              <a:solidFill>
                <a:srgbClr val="F7DF56"/>
              </a:solidFill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75557" y="6044456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aphicFrame>
        <p:nvGraphicFramePr>
          <p:cNvPr id="16" name="Diagramme 6"/>
          <p:cNvGraphicFramePr/>
          <p:nvPr>
            <p:extLst>
              <p:ext uri="{D42A27DB-BD31-4B8C-83A1-F6EECF244321}">
                <p14:modId xmlns:p14="http://schemas.microsoft.com/office/powerpoint/2010/main" val="2144569867"/>
              </p:ext>
            </p:extLst>
          </p:nvPr>
        </p:nvGraphicFramePr>
        <p:xfrm>
          <a:off x="142533" y="1616110"/>
          <a:ext cx="8858936" cy="4211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Imag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586" y="2125550"/>
            <a:ext cx="2358406" cy="439311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5887410" y="1976797"/>
            <a:ext cx="2428188" cy="368409"/>
            <a:chOff x="7538813" y="4232312"/>
            <a:chExt cx="2428188" cy="378339"/>
          </a:xfrm>
        </p:grpSpPr>
        <p:pic>
          <p:nvPicPr>
            <p:cNvPr id="20" name="Image 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538813" y="4232312"/>
              <a:ext cx="1728864" cy="372034"/>
            </a:xfrm>
            <a:prstGeom prst="rect">
              <a:avLst/>
            </a:prstGeom>
          </p:spPr>
        </p:pic>
        <p:pic>
          <p:nvPicPr>
            <p:cNvPr id="21" name="Image 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46523" y="4242242"/>
              <a:ext cx="620478" cy="368409"/>
            </a:xfrm>
            <a:prstGeom prst="rect">
              <a:avLst/>
            </a:prstGeom>
          </p:spPr>
        </p:pic>
      </p:grpSp>
      <p:pic>
        <p:nvPicPr>
          <p:cNvPr id="19" name="Imag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5131" y="2564861"/>
            <a:ext cx="1481143" cy="335726"/>
          </a:xfrm>
          <a:prstGeom prst="rect">
            <a:avLst/>
          </a:prstGeom>
        </p:spPr>
      </p:pic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943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fr-FR" sz="2800" noProof="0" dirty="0"/>
              <a:t>Correspondance de la loi de Langevin enrichie avec l’essai </a:t>
            </a:r>
            <a:r>
              <a:rPr lang="fr-FR" sz="2800" noProof="0" dirty="0" smtClean="0"/>
              <a:t>TEB</a:t>
            </a:r>
            <a:endParaRPr lang="fr-FR" sz="2800" noProof="0" dirty="0"/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graphicFrame>
        <p:nvGraphicFramePr>
          <p:cNvPr id="7" name="Diagramme 6"/>
          <p:cNvGraphicFramePr/>
          <p:nvPr>
            <p:extLst>
              <p:ext uri="{D42A27DB-BD31-4B8C-83A1-F6EECF244321}">
                <p14:modId xmlns:p14="http://schemas.microsoft.com/office/powerpoint/2010/main" val="4079237528"/>
              </p:ext>
            </p:extLst>
          </p:nvPr>
        </p:nvGraphicFramePr>
        <p:xfrm>
          <a:off x="142533" y="1461903"/>
          <a:ext cx="8858936" cy="42117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Imag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586" y="1971343"/>
            <a:ext cx="2358406" cy="439311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887410" y="1822590"/>
            <a:ext cx="2428188" cy="368409"/>
            <a:chOff x="7538813" y="4232312"/>
            <a:chExt cx="2428188" cy="378339"/>
          </a:xfrm>
        </p:grpSpPr>
        <p:pic>
          <p:nvPicPr>
            <p:cNvPr id="4" name="Image 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538813" y="4232312"/>
              <a:ext cx="1728864" cy="372034"/>
            </a:xfrm>
            <a:prstGeom prst="rect">
              <a:avLst/>
            </a:prstGeom>
          </p:spPr>
        </p:pic>
        <p:pic>
          <p:nvPicPr>
            <p:cNvPr id="5" name="Image 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346523" y="4242242"/>
              <a:ext cx="620478" cy="368409"/>
            </a:xfrm>
            <a:prstGeom prst="rect">
              <a:avLst/>
            </a:prstGeom>
          </p:spPr>
        </p:pic>
      </p:grpSp>
      <p:pic>
        <p:nvPicPr>
          <p:cNvPr id="9" name="Imag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135131" y="2410654"/>
            <a:ext cx="1481143" cy="335726"/>
          </a:xfrm>
          <a:prstGeom prst="rect">
            <a:avLst/>
          </a:prstGeom>
        </p:spPr>
      </p:pic>
      <p:sp>
        <p:nvSpPr>
          <p:cNvPr id="2" name="ZoneTexte 1"/>
          <p:cNvSpPr txBox="1"/>
          <p:nvPr/>
        </p:nvSpPr>
        <p:spPr>
          <a:xfrm>
            <a:off x="1105776" y="5935601"/>
            <a:ext cx="7895693" cy="538630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  <a:effectLst/>
        </p:spPr>
        <p:txBody>
          <a:bodyPr wrap="square" rtlCol="0" anchor="ctr">
            <a:normAutofit fontScale="92500"/>
          </a:bodyPr>
          <a:lstStyle/>
          <a:p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Bon </a:t>
            </a:r>
            <a:r>
              <a:rPr lang="fr-FR" sz="2400" dirty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modèle 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pour </a:t>
            </a:r>
            <a:r>
              <a:rPr lang="fr-FR" sz="2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λ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&lt;2 mais cette loi ne convient pas pour  </a:t>
            </a:r>
            <a:r>
              <a:rPr lang="fr-FR" sz="2400" dirty="0" err="1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λ</a:t>
            </a:r>
            <a:r>
              <a:rPr lang="fr-FR" sz="2400" dirty="0" smtClean="0">
                <a:solidFill>
                  <a:schemeClr val="accent2">
                    <a:lumMod val="60000"/>
                    <a:lumOff val="40000"/>
                  </a:schemeClr>
                </a:solidFill>
                <a:ea typeface="Wingdings"/>
                <a:cs typeface="Calibri"/>
                <a:sym typeface="Wingdings"/>
              </a:rPr>
              <a:t>&gt;2 </a:t>
            </a:r>
            <a:endParaRPr lang="fr-FR" sz="2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ight Arrow 12"/>
          <p:cNvSpPr/>
          <p:nvPr/>
        </p:nvSpPr>
        <p:spPr>
          <a:xfrm>
            <a:off x="260456" y="6044456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9943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>
                                            <p:graphicEl>
                                              <a:dgm id="{61E2F894-826C-5C4E-BF4B-6E93805008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>
                                            <p:graphicEl>
                                              <a:dgm id="{9C66B775-64CF-E44F-ABA7-151F8746E3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>
                                            <p:graphicEl>
                                              <a:dgm id="{9161C272-92D5-0D4B-BE02-2745B314B2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>
                                            <p:graphicEl>
                                              <a:dgm id="{E4B0A67D-DD68-9E4F-A5AD-98000330F46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>
                                            <p:graphicEl>
                                              <a:dgm id="{8FC2CC3E-7119-7E43-A5A9-3992974E32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  <p:bldP spid="2" grpId="0" animBg="1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188944"/>
            <a:ext cx="7470648" cy="856896"/>
          </a:xfrm>
        </p:spPr>
        <p:txBody>
          <a:bodyPr>
            <a:noAutofit/>
          </a:bodyPr>
          <a:lstStyle/>
          <a:p>
            <a:r>
              <a:rPr lang="fr-FR" sz="3200" dirty="0" smtClean="0"/>
              <a:t>Dépendance par rapport aux invariants et comportement du ballon</a:t>
            </a:r>
            <a:endParaRPr lang="fr-FR" sz="3200" dirty="0"/>
          </a:p>
        </p:txBody>
      </p:sp>
      <p:pic>
        <p:nvPicPr>
          <p:cNvPr id="6" name="Picture 5" descr="q531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12" y="1131216"/>
            <a:ext cx="8762444" cy="572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65709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6397"/>
            <a:ext cx="7470648" cy="623751"/>
          </a:xfrm>
        </p:spPr>
        <p:txBody>
          <a:bodyPr/>
          <a:lstStyle/>
          <a:p>
            <a:r>
              <a:rPr lang="fr-FR" sz="2400" noProof="0" smtClean="0"/>
              <a:t>Effet de Ta sur le gonflement d’un ballon</a:t>
            </a:r>
            <a:endParaRPr lang="fr-FR" sz="2400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l="904" t="5264" r="804" b="5264"/>
          <a:stretch/>
        </p:blipFill>
        <p:spPr>
          <a:xfrm>
            <a:off x="127000" y="877800"/>
            <a:ext cx="8944430" cy="5909389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smtClean="0"/>
              <a:t>11/12/12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13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161511" y="1547419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7057762" y="2767004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73342" y="1178087"/>
            <a:ext cx="2013668" cy="36933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FFFF"/>
                </a:solidFill>
              </a:rPr>
              <a:t>Sans chargement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73342" y="3233572"/>
            <a:ext cx="21443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D0D0D"/>
                </a:solidFill>
              </a:rPr>
              <a:t>Avec chargement</a:t>
            </a:r>
            <a:endParaRPr lang="fr-FR" dirty="0">
              <a:solidFill>
                <a:srgbClr val="0D0D0D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186754" y="2084006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1553530" y="6160654"/>
            <a:ext cx="741142" cy="26141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598283" y="6160655"/>
            <a:ext cx="674126" cy="261409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7623425" y="5966871"/>
            <a:ext cx="712103" cy="350866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340697" y="1312638"/>
            <a:ext cx="522347" cy="57628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6877570" y="5079802"/>
            <a:ext cx="91828" cy="78971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4044160" y="3064627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98774" y="2543010"/>
            <a:ext cx="154756" cy="521617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37628" y="5079802"/>
            <a:ext cx="46114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831568" y="4727630"/>
            <a:ext cx="35518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46739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Essais additionnels</a:t>
            </a:r>
            <a:endParaRPr lang="fr-FR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4409639" cy="4525963"/>
          </a:xfrm>
        </p:spPr>
        <p:txBody>
          <a:bodyPr/>
          <a:lstStyle/>
          <a:p>
            <a:r>
              <a:rPr lang="fr-FR" dirty="0" smtClean="0"/>
              <a:t>Essai dans la géométrie cylindrique du ballon</a:t>
            </a:r>
          </a:p>
          <a:p>
            <a:r>
              <a:rPr lang="fr-FR" dirty="0" smtClean="0"/>
              <a:t>Essai tel que (variation de l’essai </a:t>
            </a:r>
            <a:r>
              <a:rPr lang="fr-FR" dirty="0" err="1" smtClean="0"/>
              <a:t>équibiaxial</a:t>
            </a:r>
            <a:r>
              <a:rPr lang="fr-FR" dirty="0" smtClean="0"/>
              <a:t> :</a:t>
            </a:r>
          </a:p>
          <a:p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Analyse</a:t>
            </a:r>
            <a:r>
              <a:rPr lang="en-US" dirty="0" smtClean="0"/>
              <a:t> du </a:t>
            </a:r>
            <a:r>
              <a:rPr lang="en-US" dirty="0" err="1" smtClean="0"/>
              <a:t>gonflage</a:t>
            </a:r>
            <a:r>
              <a:rPr lang="en-US" dirty="0" smtClean="0"/>
              <a:t> d'un </a:t>
            </a:r>
            <a:r>
              <a:rPr lang="en-US" dirty="0" err="1" smtClean="0"/>
              <a:t>ballon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sculpter</a:t>
            </a:r>
            <a:r>
              <a:rPr lang="en-US" dirty="0" smtClean="0"/>
              <a:t> et identification </a:t>
            </a:r>
            <a:r>
              <a:rPr lang="en-US" dirty="0" err="1" smtClean="0"/>
              <a:t>expérimentale</a:t>
            </a:r>
            <a:r>
              <a:rPr lang="en-US" dirty="0" smtClean="0"/>
              <a:t> de la </a:t>
            </a:r>
            <a:r>
              <a:rPr lang="en-US" dirty="0" err="1" smtClean="0"/>
              <a:t>loi</a:t>
            </a:r>
            <a:r>
              <a:rPr lang="en-US" dirty="0" smtClean="0"/>
              <a:t> de </a:t>
            </a:r>
            <a:r>
              <a:rPr lang="en-US" dirty="0" err="1" smtClean="0"/>
              <a:t>comportement</a:t>
            </a:r>
            <a:r>
              <a:rPr lang="en-US" dirty="0" smtClean="0"/>
              <a:t> d'un </a:t>
            </a:r>
            <a:r>
              <a:rPr lang="en-US" dirty="0" err="1" smtClean="0"/>
              <a:t>élastomère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848942"/>
              </p:ext>
            </p:extLst>
          </p:nvPr>
        </p:nvGraphicFramePr>
        <p:xfrm>
          <a:off x="1334181" y="4667806"/>
          <a:ext cx="2401331" cy="8874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5" name="Equation" r:id="rId4" imgW="584200" imgH="215900" progId="Equation.3">
                  <p:embed/>
                </p:oleObj>
              </mc:Choice>
              <mc:Fallback>
                <p:oleObj name="Equation" r:id="rId4" imgW="5842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34181" y="4667806"/>
                        <a:ext cx="2401331" cy="887448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5720670" y="560292"/>
            <a:ext cx="2905503" cy="2315179"/>
            <a:chOff x="5720670" y="645668"/>
            <a:chExt cx="2905503" cy="2315179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5987493" y="908847"/>
              <a:ext cx="2052000" cy="2052000"/>
            </a:xfrm>
            <a:prstGeom prst="ellipse">
              <a:avLst/>
            </a:prstGeom>
            <a:ln w="38100" cmpd="sng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 flipV="1">
              <a:off x="5987493" y="645668"/>
              <a:ext cx="360001" cy="517209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8" idx="6"/>
            </p:cNvCxnSpPr>
            <p:nvPr/>
          </p:nvCxnSpPr>
          <p:spPr>
            <a:xfrm flipV="1">
              <a:off x="8039493" y="1933347"/>
              <a:ext cx="586680" cy="15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 flipH="1">
              <a:off x="5720670" y="2599347"/>
              <a:ext cx="446928" cy="361500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6350372" y="2257222"/>
              <a:ext cx="13661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 smtClean="0">
                  <a:solidFill>
                    <a:schemeClr val="bg1"/>
                  </a:solidFill>
                </a:rPr>
                <a:t>Membrane</a:t>
              </a:r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>
              <a:off x="6167598" y="1102561"/>
              <a:ext cx="1691789" cy="1691989"/>
            </a:xfrm>
            <a:prstGeom prst="ellipse">
              <a:avLst/>
            </a:prstGeom>
            <a:noFill/>
            <a:ln w="6350" cap="flat" cmpd="sng">
              <a:solidFill>
                <a:srgbClr val="3366FF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>
              <a:off x="6347493" y="1267347"/>
              <a:ext cx="1332000" cy="1332000"/>
            </a:xfrm>
            <a:prstGeom prst="ellipse">
              <a:avLst/>
            </a:prstGeom>
            <a:noFill/>
            <a:ln w="6350" cap="flat" cmpd="sng">
              <a:solidFill>
                <a:srgbClr val="3366FF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>
              <a:off x="6706091" y="1639519"/>
              <a:ext cx="612000" cy="612000"/>
            </a:xfrm>
            <a:prstGeom prst="ellipse">
              <a:avLst/>
            </a:prstGeom>
            <a:noFill/>
            <a:ln w="6350" cap="flat" cmpd="sng">
              <a:solidFill>
                <a:srgbClr val="3366FF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6527493" y="1469888"/>
              <a:ext cx="972000" cy="972000"/>
            </a:xfrm>
            <a:prstGeom prst="ellipse">
              <a:avLst/>
            </a:prstGeom>
            <a:noFill/>
            <a:ln w="6350" cap="flat" cmpd="sng">
              <a:solidFill>
                <a:srgbClr val="3366FF"/>
              </a:solidFill>
              <a:prstDash val="sysDot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pic>
        <p:nvPicPr>
          <p:cNvPr id="11" name="Picture 10" descr="q5-1-eps-converted-to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839" y="3435721"/>
            <a:ext cx="3973485" cy="2996399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5720670" y="4962412"/>
            <a:ext cx="626823" cy="103038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001417" y="3948586"/>
            <a:ext cx="498076" cy="71922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6681737" y="6034933"/>
            <a:ext cx="1243063" cy="27213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59352" y="3913326"/>
            <a:ext cx="480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TP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504039" y="4646440"/>
            <a:ext cx="6942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0000"/>
                </a:solidFill>
              </a:rPr>
              <a:t>TEB</a:t>
            </a:r>
            <a:endParaRPr lang="fr-FR" dirty="0">
              <a:solidFill>
                <a:srgbClr val="FF0000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900744" y="6093032"/>
            <a:ext cx="541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1">
                    <a:lumMod val="75000"/>
                  </a:schemeClr>
                </a:solidFill>
              </a:rPr>
              <a:t>TS</a:t>
            </a:r>
            <a:endParaRPr lang="fr-FR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580976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Extension à un autre problème de gonflage</a:t>
            </a:r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 err="1" smtClean="0"/>
              <a:t>Analyse</a:t>
            </a:r>
            <a:r>
              <a:rPr lang="en-US" dirty="0" smtClean="0"/>
              <a:t> du </a:t>
            </a:r>
            <a:r>
              <a:rPr lang="en-US" dirty="0" err="1" smtClean="0"/>
              <a:t>gonflage</a:t>
            </a:r>
            <a:r>
              <a:rPr lang="en-US" dirty="0" smtClean="0"/>
              <a:t> d'un </a:t>
            </a:r>
            <a:r>
              <a:rPr lang="en-US" dirty="0" err="1" smtClean="0"/>
              <a:t>ballon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sculpter</a:t>
            </a:r>
            <a:r>
              <a:rPr lang="en-US" dirty="0" smtClean="0"/>
              <a:t> et identification </a:t>
            </a:r>
            <a:r>
              <a:rPr lang="en-US" dirty="0" err="1" smtClean="0"/>
              <a:t>expérimentale</a:t>
            </a:r>
            <a:r>
              <a:rPr lang="en-US" dirty="0" smtClean="0"/>
              <a:t> de la </a:t>
            </a:r>
            <a:r>
              <a:rPr lang="en-US" dirty="0" err="1" smtClean="0"/>
              <a:t>loi</a:t>
            </a:r>
            <a:r>
              <a:rPr lang="en-US" dirty="0" smtClean="0"/>
              <a:t> de </a:t>
            </a:r>
            <a:r>
              <a:rPr lang="en-US" dirty="0" err="1" smtClean="0"/>
              <a:t>comportement</a:t>
            </a:r>
            <a:r>
              <a:rPr lang="en-US" dirty="0" smtClean="0"/>
              <a:t> d'un </a:t>
            </a:r>
            <a:r>
              <a:rPr lang="en-US" dirty="0" err="1" smtClean="0"/>
              <a:t>élastomère</a:t>
            </a:r>
            <a:endParaRPr lang="en-US" dirty="0"/>
          </a:p>
        </p:txBody>
      </p:sp>
      <p:pic>
        <p:nvPicPr>
          <p:cNvPr id="6" name="Picture 5" descr="q6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218444"/>
            <a:ext cx="3630518" cy="2906454"/>
          </a:xfrm>
          <a:prstGeom prst="rect">
            <a:avLst/>
          </a:prstGeom>
        </p:spPr>
      </p:pic>
      <p:pic>
        <p:nvPicPr>
          <p:cNvPr id="7" name="Picture 6" descr="q6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967" y="1770226"/>
            <a:ext cx="3265468" cy="3677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19428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dirty="0"/>
              <a:t>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r-FR" noProof="0" dirty="0" smtClean="0"/>
              <a:t>Hypothèses et simplifications</a:t>
            </a:r>
          </a:p>
          <a:p>
            <a:pPr>
              <a:spcAft>
                <a:spcPts val="600"/>
              </a:spcAft>
            </a:pPr>
            <a:r>
              <a:rPr lang="fr-FR" noProof="0" dirty="0" smtClean="0"/>
              <a:t>Lois </a:t>
            </a:r>
            <a:r>
              <a:rPr lang="fr-FR" noProof="0" dirty="0"/>
              <a:t>de </a:t>
            </a:r>
            <a:r>
              <a:rPr lang="fr-FR" noProof="0" dirty="0" smtClean="0"/>
              <a:t>comportement</a:t>
            </a:r>
            <a:endParaRPr lang="fr-FR" noProof="0" dirty="0"/>
          </a:p>
          <a:p>
            <a:pPr>
              <a:spcAft>
                <a:spcPts val="600"/>
              </a:spcAft>
            </a:pPr>
            <a:r>
              <a:rPr lang="fr-FR" noProof="0" dirty="0"/>
              <a:t>Effet de T</a:t>
            </a:r>
            <a:r>
              <a:rPr lang="fr-FR" baseline="-25000" noProof="0" dirty="0"/>
              <a:t>a</a:t>
            </a:r>
            <a:r>
              <a:rPr lang="fr-FR" noProof="0" dirty="0"/>
              <a:t> sur le gonflement du ballon</a:t>
            </a:r>
          </a:p>
          <a:p>
            <a:pPr>
              <a:spcAft>
                <a:spcPts val="600"/>
              </a:spcAft>
            </a:pPr>
            <a:r>
              <a:rPr lang="fr-FR" noProof="0" dirty="0" smtClean="0"/>
              <a:t>Dépendances des lois de comportements et essais de </a:t>
            </a:r>
            <a:r>
              <a:rPr lang="fr-FR" noProof="0" dirty="0" err="1" smtClean="0"/>
              <a:t>Treolar</a:t>
            </a:r>
            <a:endParaRPr lang="fr-FR" noProof="0" dirty="0"/>
          </a:p>
          <a:p>
            <a:pPr>
              <a:spcAft>
                <a:spcPts val="600"/>
              </a:spcAft>
            </a:pPr>
            <a:r>
              <a:rPr lang="fr-FR" noProof="0" dirty="0" smtClean="0"/>
              <a:t>Autre problème de gonflage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/>
              <a:t>Analyse</a:t>
            </a:r>
            <a:r>
              <a:rPr lang="en-US" dirty="0" smtClean="0"/>
              <a:t> du </a:t>
            </a:r>
            <a:r>
              <a:rPr lang="en-US" dirty="0" err="1" smtClean="0"/>
              <a:t>gonflage</a:t>
            </a:r>
            <a:r>
              <a:rPr lang="en-US" dirty="0" smtClean="0"/>
              <a:t> d'un </a:t>
            </a:r>
            <a:r>
              <a:rPr lang="en-US" dirty="0" err="1" smtClean="0"/>
              <a:t>ballon</a:t>
            </a:r>
            <a:r>
              <a:rPr lang="en-US" dirty="0" smtClean="0"/>
              <a:t> </a:t>
            </a:r>
            <a:r>
              <a:rPr lang="en-US" dirty="0" err="1" smtClean="0"/>
              <a:t>à</a:t>
            </a:r>
            <a:r>
              <a:rPr lang="en-US" dirty="0" smtClean="0"/>
              <a:t> </a:t>
            </a:r>
            <a:r>
              <a:rPr lang="en-US" dirty="0" err="1" smtClean="0"/>
              <a:t>sculpter</a:t>
            </a:r>
            <a:r>
              <a:rPr lang="en-US" dirty="0" smtClean="0"/>
              <a:t> et identification </a:t>
            </a:r>
            <a:r>
              <a:rPr lang="en-US" dirty="0" err="1" smtClean="0"/>
              <a:t>expérimentale</a:t>
            </a:r>
            <a:r>
              <a:rPr lang="en-US" dirty="0" smtClean="0"/>
              <a:t> de la </a:t>
            </a:r>
            <a:r>
              <a:rPr lang="en-US" dirty="0" err="1" smtClean="0"/>
              <a:t>loi</a:t>
            </a:r>
            <a:r>
              <a:rPr lang="en-US" dirty="0" smtClean="0"/>
              <a:t> de </a:t>
            </a:r>
            <a:r>
              <a:rPr lang="en-US" dirty="0" err="1" smtClean="0"/>
              <a:t>comportement</a:t>
            </a:r>
            <a:r>
              <a:rPr lang="en-US" dirty="0" smtClean="0"/>
              <a:t> d'un </a:t>
            </a:r>
            <a:r>
              <a:rPr lang="en-US" dirty="0" err="1" smtClean="0"/>
              <a:t>élastomère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7728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noProof="0" smtClean="0"/>
              <a:t>Calcul de structure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4821864"/>
          </a:xfrm>
        </p:spPr>
        <p:txBody>
          <a:bodyPr>
            <a:normAutofit/>
          </a:bodyPr>
          <a:lstStyle/>
          <a:p>
            <a:r>
              <a:rPr lang="fr-FR" b="1" noProof="0" dirty="0" smtClean="0"/>
              <a:t>Loi de comportement :</a:t>
            </a:r>
          </a:p>
          <a:p>
            <a:pPr marL="0" indent="0">
              <a:buNone/>
            </a:pPr>
            <a:r>
              <a:rPr lang="fr-FR" sz="2000" noProof="0" dirty="0" smtClean="0"/>
              <a:t>matériau élastomère isotrope avec liaison interne et </a:t>
            </a:r>
            <a:r>
              <a:rPr lang="fr-FR" sz="2000" noProof="0" dirty="0" err="1" smtClean="0"/>
              <a:t>isochorie</a:t>
            </a:r>
            <a:r>
              <a:rPr lang="fr-FR" sz="2000" noProof="0" dirty="0" smtClean="0"/>
              <a:t>:</a:t>
            </a:r>
          </a:p>
          <a:p>
            <a:pPr marL="0" indent="0">
              <a:lnSpc>
                <a:spcPct val="210000"/>
              </a:lnSpc>
              <a:buNone/>
            </a:pPr>
            <a:r>
              <a:rPr lang="fr-FR" sz="2000" noProof="0" dirty="0" smtClean="0"/>
              <a:t>Où :</a:t>
            </a:r>
          </a:p>
          <a:p>
            <a:pPr marL="0" indent="0">
              <a:buNone/>
            </a:pPr>
            <a:endParaRPr lang="fr-FR" noProof="0" dirty="0"/>
          </a:p>
          <a:p>
            <a:r>
              <a:rPr lang="fr-FR" b="1" noProof="0" dirty="0" smtClean="0"/>
              <a:t>Cinématique imposée: </a:t>
            </a:r>
          </a:p>
          <a:p>
            <a:pPr marL="0" indent="0">
              <a:buNone/>
            </a:pPr>
            <a:r>
              <a:rPr lang="fr-FR" sz="2100" noProof="0" dirty="0" smtClean="0"/>
              <a:t>On néglige le gauchissement : </a:t>
            </a:r>
            <a:r>
              <a:rPr lang="fr-FR" sz="1600" noProof="0" dirty="0" smtClean="0"/>
              <a:t>les faces extrémales S0 et SH, où efforts appliqués sont normaux, restent perpendiculaires à l’axe du ballon lors de la transformation.</a:t>
            </a:r>
          </a:p>
          <a:p>
            <a:pPr marL="0" indent="0">
              <a:buNone/>
            </a:pPr>
            <a:r>
              <a:rPr lang="fr-FR" sz="1800" noProof="0" dirty="0" smtClean="0"/>
              <a:t>gradient de transformation :</a:t>
            </a:r>
          </a:p>
          <a:p>
            <a:pPr marL="0" indent="0">
              <a:buNone/>
            </a:pPr>
            <a:endParaRPr lang="fr-FR" sz="2000" noProof="0" dirty="0" smtClean="0"/>
          </a:p>
          <a:p>
            <a:pPr marL="0" indent="0">
              <a:buNone/>
            </a:pPr>
            <a:r>
              <a:rPr lang="fr-FR" sz="1800" noProof="0" dirty="0" smtClean="0"/>
              <a:t>Où :</a:t>
            </a:r>
            <a:endParaRPr lang="fr-FR" sz="1800" noProof="0" dirty="0"/>
          </a:p>
          <a:p>
            <a:pPr>
              <a:buFont typeface="Arial"/>
              <a:buChar char="•"/>
            </a:pPr>
            <a:endParaRPr lang="fr-FR" sz="2000" noProof="0" dirty="0" smtClean="0"/>
          </a:p>
          <a:p>
            <a:pPr marL="0" indent="0">
              <a:buNone/>
            </a:pPr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t="9543" b="9038"/>
          <a:stretch/>
        </p:blipFill>
        <p:spPr>
          <a:xfrm>
            <a:off x="1746059" y="2577262"/>
            <a:ext cx="4650307" cy="644820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4602" y="3259166"/>
            <a:ext cx="4581686" cy="343121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5054" y="5140971"/>
            <a:ext cx="5013866" cy="440149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2317" y="5745779"/>
            <a:ext cx="2804106" cy="676285"/>
          </a:xfrm>
          <a:prstGeom prst="rect">
            <a:avLst/>
          </a:prstGeom>
          <a:solidFill>
            <a:schemeClr val="tx1">
              <a:lumMod val="95000"/>
              <a:alpha val="88000"/>
            </a:schemeClr>
          </a:solidFill>
          <a:ln>
            <a:solidFill>
              <a:schemeClr val="accent3">
                <a:lumMod val="50000"/>
                <a:alpha val="46000"/>
              </a:schemeClr>
            </a:solidFill>
          </a:ln>
        </p:spPr>
      </p:pic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02454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noProof="0"/>
              <a:t>Autres </a:t>
            </a:r>
            <a:r>
              <a:rPr lang="fr-FR" noProof="0" smtClean="0"/>
              <a:t>hypothèses</a:t>
            </a:r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600200"/>
            <a:ext cx="8127105" cy="4525963"/>
          </a:xfrm>
        </p:spPr>
        <p:txBody>
          <a:bodyPr/>
          <a:lstStyle/>
          <a:p>
            <a:pPr lvl="1"/>
            <a:r>
              <a:rPr lang="fr-FR" sz="2000" noProof="0" dirty="0" smtClean="0"/>
              <a:t>La paroi est très mince: E/A &lt;&lt;1</a:t>
            </a:r>
          </a:p>
          <a:p>
            <a:pPr lvl="1"/>
            <a:r>
              <a:rPr lang="fr-FR" sz="2000" noProof="0" dirty="0" err="1" smtClean="0"/>
              <a:t>Δp</a:t>
            </a:r>
            <a:r>
              <a:rPr lang="fr-FR" sz="2000" noProof="0" dirty="0" smtClean="0"/>
              <a:t>, p</a:t>
            </a:r>
            <a:r>
              <a:rPr lang="fr-FR" sz="2000" baseline="-25000" noProof="0" dirty="0" smtClean="0"/>
              <a:t>i</a:t>
            </a:r>
            <a:r>
              <a:rPr lang="fr-FR" sz="2000" noProof="0" dirty="0" smtClean="0"/>
              <a:t>, </a:t>
            </a:r>
            <a:r>
              <a:rPr lang="fr-FR" sz="2000" noProof="0" dirty="0" err="1" smtClean="0"/>
              <a:t>p</a:t>
            </a:r>
            <a:r>
              <a:rPr lang="fr-FR" sz="2000" baseline="-25000" noProof="0" dirty="0" err="1" smtClean="0"/>
              <a:t>e</a:t>
            </a:r>
            <a:r>
              <a:rPr lang="fr-FR" sz="2000" noProof="0" dirty="0" smtClean="0"/>
              <a:t> et </a:t>
            </a:r>
            <a:r>
              <a:rPr lang="fr-FR" sz="2000" noProof="0" dirty="0" err="1" smtClean="0"/>
              <a:t>T</a:t>
            </a:r>
            <a:r>
              <a:rPr lang="fr-FR" sz="2000" noProof="0" dirty="0" smtClean="0"/>
              <a:t>/a</a:t>
            </a:r>
            <a:r>
              <a:rPr lang="fr-FR" sz="2000" baseline="30000" noProof="0" dirty="0" smtClean="0"/>
              <a:t>2</a:t>
            </a:r>
            <a:r>
              <a:rPr lang="fr-FR" sz="2000" noProof="0" dirty="0" smtClean="0"/>
              <a:t> sont du même ordre de grandeur </a:t>
            </a:r>
          </a:p>
          <a:p>
            <a:pPr marL="349250" lvl="1" indent="0">
              <a:buNone/>
            </a:pPr>
            <a:r>
              <a:rPr lang="fr-FR" sz="2000" noProof="0" dirty="0"/>
              <a:t>	</a:t>
            </a:r>
            <a:r>
              <a:rPr lang="fr-FR" sz="2000" noProof="0" dirty="0" smtClean="0"/>
              <a:t>=&gt;                   et</a:t>
            </a:r>
          </a:p>
          <a:p>
            <a:pPr lvl="1"/>
            <a:endParaRPr lang="fr-FR" sz="1800" noProof="0" dirty="0" smtClean="0"/>
          </a:p>
          <a:p>
            <a:pPr lvl="1"/>
            <a:r>
              <a:rPr lang="fr-FR" sz="1800" noProof="0" dirty="0" smtClean="0"/>
              <a:t>        </a:t>
            </a:r>
            <a:endParaRPr lang="fr-FR" sz="1800" noProof="0" dirty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448056" lvl="1" indent="0">
              <a:buNone/>
            </a:pPr>
            <a:endParaRPr lang="fr-FR" sz="1800" noProof="0" dirty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448056" lvl="1" indent="0">
              <a:buNone/>
            </a:pPr>
            <a:endParaRPr lang="fr-FR" sz="1800" noProof="0" dirty="0" smtClean="0"/>
          </a:p>
          <a:p>
            <a:pPr marL="349250" lvl="1" indent="0">
              <a:buNone/>
            </a:pPr>
            <a:r>
              <a:rPr lang="fr-FR" sz="1800" noProof="0" dirty="0" smtClean="0"/>
              <a:t>=&gt; </a:t>
            </a:r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7429" y="2399239"/>
            <a:ext cx="1155200" cy="288800"/>
          </a:xfrm>
          <a:prstGeom prst="rect">
            <a:avLst/>
          </a:prstGeom>
          <a:solidFill>
            <a:schemeClr val="tx1">
              <a:lumMod val="95000"/>
              <a:alpha val="91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grpSp>
        <p:nvGrpSpPr>
          <p:cNvPr id="6" name="Group 5"/>
          <p:cNvGrpSpPr/>
          <p:nvPr/>
        </p:nvGrpSpPr>
        <p:grpSpPr>
          <a:xfrm>
            <a:off x="3476365" y="2372365"/>
            <a:ext cx="1303505" cy="315675"/>
            <a:chOff x="4415036" y="3193153"/>
            <a:chExt cx="1303505" cy="315675"/>
          </a:xfrm>
          <a:solidFill>
            <a:schemeClr val="tx1">
              <a:lumMod val="95000"/>
              <a:alpha val="91000"/>
            </a:schemeClr>
          </a:solidFill>
        </p:grpSpPr>
        <p:pic>
          <p:nvPicPr>
            <p:cNvPr id="9" name="Image 8"/>
            <p:cNvPicPr>
              <a:picLocks noChangeAspect="1"/>
            </p:cNvPicPr>
            <p:nvPr/>
          </p:nvPicPr>
          <p:blipFill rotWithShape="1">
            <a:blip r:embed="rId3"/>
            <a:srcRect r="30202"/>
            <a:stretch/>
          </p:blipFill>
          <p:spPr>
            <a:xfrm>
              <a:off x="4415036" y="3193154"/>
              <a:ext cx="900353" cy="315674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10" name="Image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15389" y="3193153"/>
              <a:ext cx="403152" cy="315674"/>
            </a:xfrm>
            <a:prstGeom prst="rect">
              <a:avLst/>
            </a:prstGeom>
            <a:grpFill/>
            <a:ln>
              <a:noFill/>
            </a:ln>
          </p:spPr>
        </p:pic>
      </p:grpSp>
      <p:grpSp>
        <p:nvGrpSpPr>
          <p:cNvPr id="5" name="Group 4"/>
          <p:cNvGrpSpPr/>
          <p:nvPr/>
        </p:nvGrpSpPr>
        <p:grpSpPr>
          <a:xfrm>
            <a:off x="1390546" y="2974253"/>
            <a:ext cx="1403441" cy="414117"/>
            <a:chOff x="1237362" y="3149771"/>
            <a:chExt cx="1403441" cy="414117"/>
          </a:xfrm>
          <a:solidFill>
            <a:schemeClr val="tx1">
              <a:lumMod val="95000"/>
              <a:alpha val="91000"/>
            </a:schemeClr>
          </a:solidFill>
        </p:grpSpPr>
        <p:pic>
          <p:nvPicPr>
            <p:cNvPr id="11" name="Imag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37362" y="3149771"/>
              <a:ext cx="575207" cy="414117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12" name="Imag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12569" y="3149771"/>
              <a:ext cx="828234" cy="414117"/>
            </a:xfrm>
            <a:prstGeom prst="rect">
              <a:avLst/>
            </a:prstGeom>
            <a:grpFill/>
            <a:ln>
              <a:noFill/>
            </a:ln>
          </p:spPr>
        </p:pic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899" y="4166862"/>
            <a:ext cx="7130332" cy="1488262"/>
          </a:xfrm>
          <a:prstGeom prst="rect">
            <a:avLst/>
          </a:prstGeom>
          <a:solidFill>
            <a:schemeClr val="tx1">
              <a:lumMod val="95000"/>
              <a:alpha val="91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89540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400" noProof="0" smtClean="0"/>
              <a:t>Importance du choix de la loi de comportement sur la prévision du gonflement d’un ballon</a:t>
            </a:r>
            <a:endParaRPr lang="fr-FR" sz="2400" noProof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457200" y="3782786"/>
            <a:ext cx="4040188" cy="2313214"/>
          </a:xfrm>
        </p:spPr>
        <p:txBody>
          <a:bodyPr>
            <a:normAutofit/>
          </a:bodyPr>
          <a:lstStyle/>
          <a:p>
            <a:pPr lvl="1"/>
            <a:r>
              <a:rPr lang="fr-FR" sz="2400" noProof="0">
                <a:solidFill>
                  <a:srgbClr val="F7DF56"/>
                </a:solidFill>
              </a:rPr>
              <a:t>Lois de </a:t>
            </a:r>
            <a:r>
              <a:rPr lang="fr-FR" sz="2400" noProof="0" smtClean="0">
                <a:solidFill>
                  <a:srgbClr val="F7DF56"/>
                </a:solidFill>
              </a:rPr>
              <a:t>Langevin :</a:t>
            </a:r>
            <a:endParaRPr lang="fr-FR" sz="2400" noProof="0">
              <a:solidFill>
                <a:srgbClr val="F7DF56"/>
              </a:solidFill>
            </a:endParaRPr>
          </a:p>
          <a:p>
            <a:r>
              <a:rPr lang="fr-FR" sz="2000" b="0" noProof="0">
                <a:solidFill>
                  <a:schemeClr val="tx1"/>
                </a:solidFill>
              </a:rPr>
              <a:t>Gonflage de plus en plus facile au début puis de plus en plus </a:t>
            </a:r>
            <a:r>
              <a:rPr lang="fr-FR" sz="2000" b="0" noProof="0" smtClean="0">
                <a:solidFill>
                  <a:schemeClr val="tx1"/>
                </a:solidFill>
              </a:rPr>
              <a:t>difficile</a:t>
            </a:r>
          </a:p>
          <a:p>
            <a:r>
              <a:rPr lang="fr-FR" sz="2000" b="0" noProof="0" smtClean="0">
                <a:solidFill>
                  <a:schemeClr val="tx1"/>
                </a:solidFill>
              </a:rPr>
              <a:t> </a:t>
            </a:r>
            <a:endParaRPr lang="fr-FR" sz="2000" b="0" noProof="0">
              <a:solidFill>
                <a:schemeClr val="tx1"/>
              </a:solidFill>
            </a:endParaRPr>
          </a:p>
          <a:p>
            <a:r>
              <a:rPr lang="fr-FR" sz="2000" b="0" noProof="0">
                <a:solidFill>
                  <a:schemeClr val="tx1"/>
                </a:solidFill>
              </a:rPr>
              <a:t>(</a:t>
            </a:r>
            <a:r>
              <a:rPr lang="fr-FR" sz="2000" b="0" noProof="0" smtClean="0">
                <a:solidFill>
                  <a:schemeClr val="tx1"/>
                </a:solidFill>
              </a:rPr>
              <a:t>ΔP </a:t>
            </a:r>
            <a:r>
              <a:rPr lang="fr-FR" sz="2000" b="0" noProof="0" smtClean="0">
                <a:solidFill>
                  <a:schemeClr val="tx1"/>
                </a:solidFill>
                <a:ea typeface="Wingdings"/>
                <a:cs typeface="Wingdings"/>
                <a:sym typeface="Wingdings"/>
              </a:rPr>
              <a:t></a:t>
            </a:r>
            <a:r>
              <a:rPr lang="fr-FR" sz="2000" b="0" noProof="0" smtClean="0">
                <a:solidFill>
                  <a:schemeClr val="tx1"/>
                </a:solidFill>
              </a:rPr>
              <a:t> </a:t>
            </a:r>
            <a:r>
              <a:rPr lang="fr-FR" sz="2000" b="0" noProof="0">
                <a:solidFill>
                  <a:schemeClr val="tx1"/>
                </a:solidFill>
              </a:rPr>
              <a:t>+∞ quand V/Vi </a:t>
            </a:r>
            <a:r>
              <a:rPr lang="fr-FR" sz="2000" b="0" noProof="0">
                <a:solidFill>
                  <a:schemeClr val="tx1"/>
                </a:solidFill>
                <a:ea typeface="Wingdings"/>
                <a:cs typeface="Wingdings"/>
                <a:sym typeface="Wingdings"/>
              </a:rPr>
              <a:t></a:t>
            </a:r>
            <a:r>
              <a:rPr lang="fr-FR" sz="2000" b="0" noProof="0">
                <a:solidFill>
                  <a:schemeClr val="tx1"/>
                </a:solidFill>
              </a:rPr>
              <a:t> +∞ )</a:t>
            </a:r>
          </a:p>
          <a:p>
            <a:endParaRPr lang="fr-FR" noProof="0"/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2"/>
          </p:nvPr>
        </p:nvSpPr>
        <p:spPr>
          <a:xfrm>
            <a:off x="457200" y="1625769"/>
            <a:ext cx="4040188" cy="1803231"/>
          </a:xfrm>
        </p:spPr>
        <p:txBody>
          <a:bodyPr>
            <a:normAutofit lnSpcReduction="10000"/>
          </a:bodyPr>
          <a:lstStyle/>
          <a:p>
            <a:pPr marL="448056" lvl="1" indent="0">
              <a:buNone/>
            </a:pPr>
            <a:r>
              <a:rPr lang="fr-FR" sz="2400" b="1" noProof="0" smtClean="0">
                <a:solidFill>
                  <a:srgbClr val="F7DF56"/>
                </a:solidFill>
              </a:rPr>
              <a:t>Loi NH : </a:t>
            </a:r>
          </a:p>
          <a:p>
            <a:pPr marL="0" indent="0">
              <a:buNone/>
            </a:pPr>
            <a:r>
              <a:rPr lang="fr-FR" sz="2000" noProof="0" smtClean="0"/>
              <a:t>Gonflage de plus en plus facile lorsque V augmente</a:t>
            </a:r>
          </a:p>
          <a:p>
            <a:pPr marL="0" indent="0">
              <a:buNone/>
            </a:pPr>
            <a:endParaRPr lang="fr-FR" sz="2000" noProof="0" smtClean="0"/>
          </a:p>
          <a:p>
            <a:pPr marL="0" indent="0">
              <a:buNone/>
            </a:pPr>
            <a:r>
              <a:rPr lang="fr-FR" sz="2000" noProof="0" smtClean="0"/>
              <a:t>(ΔP décroit avec V/Vi)</a:t>
            </a:r>
          </a:p>
          <a:p>
            <a:pPr marL="0" indent="0">
              <a:buNone/>
            </a:pPr>
            <a:endParaRPr lang="fr-FR" sz="2000" noProof="0" smtClean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b="1336"/>
          <a:stretch/>
        </p:blipFill>
        <p:spPr>
          <a:xfrm>
            <a:off x="5393545" y="1130817"/>
            <a:ext cx="3225219" cy="5155684"/>
          </a:xfrm>
          <a:prstGeom prst="rect">
            <a:avLst/>
          </a:prstGeom>
        </p:spPr>
      </p:pic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0750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56397"/>
            <a:ext cx="7470648" cy="623751"/>
          </a:xfrm>
        </p:spPr>
        <p:txBody>
          <a:bodyPr/>
          <a:lstStyle/>
          <a:p>
            <a:r>
              <a:rPr lang="fr-FR" sz="2400" noProof="0" smtClean="0"/>
              <a:t>Effet de Ta sur le gonflement d’un ballon</a:t>
            </a:r>
            <a:endParaRPr lang="fr-FR" sz="2400" noProof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smtClean="0">
                <a:solidFill>
                  <a:srgbClr val="000000"/>
                </a:solidFill>
              </a:rPr>
              <a:t>Analyse du gonflage d'un ballon à sculpter et identification expérimentale de la loi de comportement d'un élastomère - 12/12/12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4294967295"/>
          </p:nvPr>
        </p:nvPicPr>
        <p:blipFill rotWithShape="1">
          <a:blip r:embed="rId3"/>
          <a:srcRect l="904" t="5264" r="804" b="5264"/>
          <a:stretch/>
        </p:blipFill>
        <p:spPr>
          <a:xfrm>
            <a:off x="127000" y="877800"/>
            <a:ext cx="8944430" cy="5909389"/>
          </a:xfr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6</a:t>
            </a:fld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7161511" y="1547419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7057762" y="2767004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873342" y="1178087"/>
            <a:ext cx="2013668" cy="369332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FFFFFF"/>
                </a:solidFill>
              </a:rPr>
              <a:t>Sans chargement</a:t>
            </a:r>
            <a:endParaRPr lang="fr-FR" dirty="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73342" y="3233572"/>
            <a:ext cx="214434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0D0D0D"/>
                </a:solidFill>
              </a:rPr>
              <a:t>Avec chargement</a:t>
            </a:r>
            <a:endParaRPr lang="fr-FR" dirty="0">
              <a:solidFill>
                <a:srgbClr val="0D0D0D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186754" y="2084006"/>
            <a:ext cx="309513" cy="682998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1553530" y="6160654"/>
            <a:ext cx="741142" cy="26141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 flipV="1">
            <a:off x="4598283" y="6160655"/>
            <a:ext cx="674126" cy="261409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 flipV="1">
            <a:off x="7623425" y="5966871"/>
            <a:ext cx="712103" cy="350866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398774" y="1312638"/>
            <a:ext cx="522347" cy="576280"/>
          </a:xfrm>
          <a:prstGeom prst="straightConnector1">
            <a:avLst/>
          </a:prstGeom>
          <a:ln w="57150" cmpd="sng">
            <a:solidFill>
              <a:schemeClr val="bg1">
                <a:lumMod val="95000"/>
                <a:lumOff val="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6877570" y="5079802"/>
            <a:ext cx="91828" cy="78971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4044160" y="3064627"/>
            <a:ext cx="285188" cy="466568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1398774" y="2543010"/>
            <a:ext cx="154756" cy="521617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>
            <a:off x="937628" y="5079802"/>
            <a:ext cx="46114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831568" y="4727630"/>
            <a:ext cx="355186" cy="640312"/>
          </a:xfrm>
          <a:prstGeom prst="straightConnector1">
            <a:avLst/>
          </a:prstGeom>
          <a:ln w="57150" cmpd="sng">
            <a:solidFill>
              <a:schemeClr val="accent3">
                <a:lumMod val="7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5827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112538"/>
            <a:ext cx="7467600" cy="917019"/>
          </a:xfrm>
        </p:spPr>
        <p:txBody>
          <a:bodyPr>
            <a:normAutofit fontScale="90000"/>
          </a:bodyPr>
          <a:lstStyle/>
          <a:p>
            <a:r>
              <a:rPr lang="fr-FR" sz="2800" noProof="0" smtClean="0"/>
              <a:t>Etude des lois de comportement dépendant que d’un invariant I1 pour chaque essai : </a:t>
            </a:r>
            <a:endParaRPr lang="fr-FR" sz="2800" noProof="0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202307" y="1039908"/>
            <a:ext cx="4864053" cy="5740169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fr-FR" sz="2000" b="1" noProof="0"/>
              <a:t>Traction Simple (TS) et Traction Plane (TP</a:t>
            </a:r>
            <a:r>
              <a:rPr lang="fr-FR" sz="2000" b="1" noProof="0" smtClean="0"/>
              <a:t>) :</a:t>
            </a:r>
            <a:endParaRPr lang="fr-FR" sz="2000" b="1" noProof="0"/>
          </a:p>
          <a:p>
            <a:pPr marL="742950" lvl="1" indent="-285750">
              <a:buFont typeface="Arial"/>
              <a:buChar char="•"/>
            </a:pPr>
            <a:r>
              <a:rPr lang="fr-FR" sz="2000" noProof="0"/>
              <a:t>Pour grandes valeurs de I1, loi de Langevin adaptée</a:t>
            </a:r>
          </a:p>
          <a:p>
            <a:pPr marL="742950" lvl="1" indent="-285750">
              <a:buFont typeface="Arial"/>
              <a:buChar char="•"/>
            </a:pPr>
            <a:r>
              <a:rPr lang="fr-FR" sz="2000" noProof="0"/>
              <a:t>Pour petites valeurs de I1, loi néo-hookienne plus appropriée  </a:t>
            </a:r>
          </a:p>
          <a:p>
            <a:pPr marL="0" lvl="1" indent="0">
              <a:lnSpc>
                <a:spcPct val="200000"/>
              </a:lnSpc>
              <a:buNone/>
            </a:pPr>
            <a:r>
              <a:rPr lang="fr-FR" sz="2000" noProof="0" smtClean="0"/>
              <a:t>TS</a:t>
            </a:r>
            <a:r>
              <a:rPr lang="fr-FR" sz="2000" noProof="0"/>
              <a:t>: </a:t>
            </a:r>
          </a:p>
          <a:p>
            <a:pPr marL="36576" indent="0">
              <a:buNone/>
            </a:pPr>
            <a:endParaRPr lang="fr-FR" sz="2000" noProof="0" smtClean="0"/>
          </a:p>
          <a:p>
            <a:pPr marL="36576" indent="0">
              <a:lnSpc>
                <a:spcPct val="110000"/>
              </a:lnSpc>
              <a:buNone/>
            </a:pPr>
            <a:r>
              <a:rPr lang="fr-FR" sz="2000" noProof="0" smtClean="0"/>
              <a:t>TP</a:t>
            </a:r>
            <a:r>
              <a:rPr lang="fr-FR" sz="2000" noProof="0"/>
              <a:t>:</a:t>
            </a:r>
          </a:p>
          <a:p>
            <a:pPr marL="285750" indent="-285750">
              <a:buFont typeface="Arial"/>
              <a:buChar char="•"/>
            </a:pPr>
            <a:endParaRPr lang="fr-FR" sz="2000" noProof="0"/>
          </a:p>
          <a:p>
            <a:pPr marL="285750" indent="-285750">
              <a:buFont typeface="Arial"/>
              <a:buChar char="•"/>
            </a:pPr>
            <a:r>
              <a:rPr lang="fr-FR" sz="2000" b="1" noProof="0"/>
              <a:t>Traction Equibiaxiale (TEB</a:t>
            </a:r>
            <a:r>
              <a:rPr lang="fr-FR" sz="2000" b="1" noProof="0" smtClean="0"/>
              <a:t>) :</a:t>
            </a:r>
          </a:p>
          <a:p>
            <a:pPr marL="0" indent="0">
              <a:buNone/>
            </a:pPr>
            <a:r>
              <a:rPr lang="fr-FR" sz="2000" noProof="0" smtClean="0"/>
              <a:t>Écart </a:t>
            </a:r>
            <a:r>
              <a:rPr lang="fr-FR" sz="2000" noProof="0"/>
              <a:t>avec loi de Langevin </a:t>
            </a:r>
          </a:p>
          <a:p>
            <a:pPr marL="285750" indent="-285750">
              <a:buFont typeface="Arial"/>
              <a:buChar char="•"/>
            </a:pPr>
            <a:endParaRPr lang="fr-FR" sz="2000" noProof="0"/>
          </a:p>
          <a:p>
            <a:endParaRPr lang="fr-FR" noProof="0"/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73" y="3880268"/>
            <a:ext cx="3638864" cy="2871996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360" y="1120966"/>
            <a:ext cx="2917835" cy="2718892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93788" y="3214283"/>
            <a:ext cx="3497763" cy="599064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9675" y="4047146"/>
            <a:ext cx="3332096" cy="614851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54826" y="5854203"/>
            <a:ext cx="4193582" cy="643570"/>
          </a:xfrm>
          <a:prstGeom prst="rect">
            <a:avLst/>
          </a:prstGeom>
          <a:solidFill>
            <a:schemeClr val="tx1">
              <a:lumMod val="95000"/>
              <a:alpha val="97000"/>
            </a:schemeClr>
          </a:solidFill>
          <a:ln>
            <a:solidFill>
              <a:schemeClr val="accent3">
                <a:lumMod val="50000"/>
                <a:alpha val="73000"/>
              </a:schemeClr>
            </a:solidFill>
          </a:ln>
        </p:spPr>
      </p:pic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44292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sz="2800" noProof="0" dirty="0" smtClean="0"/>
              <a:t>Choix de l’essai pour l’identification des paramètres</a:t>
            </a:r>
            <a:endParaRPr lang="fr-FR" sz="2800" noProof="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200" y="1600201"/>
            <a:ext cx="7467600" cy="1878824"/>
          </a:xfrm>
        </p:spPr>
        <p:txBody>
          <a:bodyPr/>
          <a:lstStyle/>
          <a:p>
            <a:r>
              <a:rPr lang="fr-FR" dirty="0" smtClean="0"/>
              <a:t>Choix de TP : meilleure corrélation</a:t>
            </a:r>
          </a:p>
          <a:p>
            <a:pPr lvl="1"/>
            <a:r>
              <a:rPr lang="fr-FR" dirty="0" smtClean="0"/>
              <a:t>A=3.48</a:t>
            </a:r>
          </a:p>
          <a:p>
            <a:pPr lvl="1"/>
            <a:r>
              <a:rPr lang="fr-FR" dirty="0" smtClean="0"/>
              <a:t>B=-0.612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0000"/>
                </a:solidFill>
              </a:rPr>
              <a:t>Analyse</a:t>
            </a:r>
            <a:r>
              <a:rPr lang="en-US" dirty="0" smtClean="0">
                <a:solidFill>
                  <a:srgbClr val="000000"/>
                </a:solidFill>
              </a:rPr>
              <a:t> du </a:t>
            </a:r>
            <a:r>
              <a:rPr lang="en-US" dirty="0" err="1" smtClean="0">
                <a:solidFill>
                  <a:srgbClr val="000000"/>
                </a:solidFill>
              </a:rPr>
              <a:t>gonflage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ballon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à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sculpter</a:t>
            </a:r>
            <a:r>
              <a:rPr lang="en-US" dirty="0" smtClean="0">
                <a:solidFill>
                  <a:srgbClr val="000000"/>
                </a:solidFill>
              </a:rPr>
              <a:t> et identification </a:t>
            </a:r>
            <a:r>
              <a:rPr lang="en-US" dirty="0" err="1" smtClean="0">
                <a:solidFill>
                  <a:srgbClr val="000000"/>
                </a:solidFill>
              </a:rPr>
              <a:t>expérimentale</a:t>
            </a:r>
            <a:r>
              <a:rPr lang="en-US" dirty="0" smtClean="0">
                <a:solidFill>
                  <a:srgbClr val="000000"/>
                </a:solidFill>
              </a:rPr>
              <a:t> de la </a:t>
            </a:r>
            <a:r>
              <a:rPr lang="en-US" dirty="0" err="1" smtClean="0">
                <a:solidFill>
                  <a:srgbClr val="000000"/>
                </a:solidFill>
              </a:rPr>
              <a:t>loi</a:t>
            </a:r>
            <a:r>
              <a:rPr lang="en-US" dirty="0" smtClean="0">
                <a:solidFill>
                  <a:srgbClr val="000000"/>
                </a:solidFill>
              </a:rPr>
              <a:t> de </a:t>
            </a:r>
            <a:r>
              <a:rPr lang="en-US" dirty="0" err="1" smtClean="0">
                <a:solidFill>
                  <a:srgbClr val="000000"/>
                </a:solidFill>
              </a:rPr>
              <a:t>comportement</a:t>
            </a:r>
            <a:r>
              <a:rPr lang="en-US" dirty="0" smtClean="0">
                <a:solidFill>
                  <a:srgbClr val="000000"/>
                </a:solidFill>
              </a:rPr>
              <a:t> d'un </a:t>
            </a:r>
            <a:r>
              <a:rPr lang="en-US" dirty="0" err="1" smtClean="0">
                <a:solidFill>
                  <a:srgbClr val="000000"/>
                </a:solidFill>
              </a:rPr>
              <a:t>élastomère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fr-FR" dirty="0" smtClean="0"/>
              <a:t>12/</a:t>
            </a:r>
            <a:r>
              <a:rPr lang="fr-FR" dirty="0" smtClean="0"/>
              <a:t>12/12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8</a:t>
            </a:fld>
            <a:endParaRPr lang="en-US"/>
          </a:p>
        </p:txBody>
      </p:sp>
      <p:pic>
        <p:nvPicPr>
          <p:cNvPr id="3" name="Picture 2" descr="q41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9063" y="2499037"/>
            <a:ext cx="4738764" cy="357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04195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139060"/>
            <a:ext cx="7467600" cy="954884"/>
          </a:xfrm>
        </p:spPr>
        <p:txBody>
          <a:bodyPr>
            <a:noAutofit/>
          </a:bodyPr>
          <a:lstStyle/>
          <a:p>
            <a:r>
              <a:rPr lang="fr-FR" sz="2400" noProof="0"/>
              <a:t>Identification d’une loi décrivant au mieux les essais TS et TP à partir de la fonction de </a:t>
            </a:r>
            <a:r>
              <a:rPr lang="fr-FR" sz="2400" noProof="0" smtClean="0"/>
              <a:t>Langevin</a:t>
            </a:r>
            <a:endParaRPr lang="fr-FR" sz="2400" noProof="0"/>
          </a:p>
        </p:txBody>
      </p:sp>
      <p:grpSp>
        <p:nvGrpSpPr>
          <p:cNvPr id="36" name="Group 35"/>
          <p:cNvGrpSpPr/>
          <p:nvPr/>
        </p:nvGrpSpPr>
        <p:grpSpPr>
          <a:xfrm>
            <a:off x="5176475" y="1108561"/>
            <a:ext cx="3824992" cy="1351346"/>
            <a:chOff x="5033943" y="0"/>
            <a:chExt cx="3824992" cy="1351346"/>
          </a:xfrm>
        </p:grpSpPr>
        <p:sp>
          <p:nvSpPr>
            <p:cNvPr id="37" name="Rounded Rectangle 36"/>
            <p:cNvSpPr/>
            <p:nvPr/>
          </p:nvSpPr>
          <p:spPr>
            <a:xfrm>
              <a:off x="5033943" y="0"/>
              <a:ext cx="3824992" cy="1351346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sp>
        <p:sp>
          <p:nvSpPr>
            <p:cNvPr id="38" name="Rounded Rectangle 6"/>
            <p:cNvSpPr/>
            <p:nvPr/>
          </p:nvSpPr>
          <p:spPr>
            <a:xfrm>
              <a:off x="5073523" y="39580"/>
              <a:ext cx="3745832" cy="12721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Loi dépendant de I1 et de I2</a:t>
              </a: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fr-FR" sz="1600" kern="1200" dirty="0" smtClean="0">
                <a:solidFill>
                  <a:schemeClr val="tx1"/>
                </a:solidFill>
              </a:endParaRP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même dépendance en I1</a:t>
              </a:r>
            </a:p>
            <a:p>
              <a:pPr lvl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Et :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2532" y="1228902"/>
            <a:ext cx="3632644" cy="1111383"/>
            <a:chOff x="0" y="120341"/>
            <a:chExt cx="3632644" cy="1111383"/>
          </a:xfrm>
        </p:grpSpPr>
        <p:sp>
          <p:nvSpPr>
            <p:cNvPr id="39" name="Rounded Rectangle 38"/>
            <p:cNvSpPr/>
            <p:nvPr/>
          </p:nvSpPr>
          <p:spPr>
            <a:xfrm>
              <a:off x="0" y="120341"/>
              <a:ext cx="3632644" cy="1111383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sp>
        <p:sp>
          <p:nvSpPr>
            <p:cNvPr id="40" name="Rounded Rectangle 4"/>
            <p:cNvSpPr/>
            <p:nvPr/>
          </p:nvSpPr>
          <p:spPr>
            <a:xfrm>
              <a:off x="32551" y="152892"/>
              <a:ext cx="3567542" cy="1046281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t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sz="1600" kern="1200" dirty="0" smtClean="0">
                  <a:solidFill>
                    <a:schemeClr val="tx1"/>
                  </a:solidFill>
                </a:rPr>
                <a:t>Loi ne dépendant que de I1</a:t>
              </a:r>
              <a:endParaRPr lang="fr-FR" sz="1600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887410" y="1420555"/>
            <a:ext cx="2428188" cy="368409"/>
            <a:chOff x="7538813" y="4232312"/>
            <a:chExt cx="2428188" cy="378339"/>
          </a:xfrm>
        </p:grpSpPr>
        <p:pic>
          <p:nvPicPr>
            <p:cNvPr id="31" name="Imag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538813" y="4232312"/>
              <a:ext cx="1728864" cy="372034"/>
            </a:xfrm>
            <a:prstGeom prst="rect">
              <a:avLst/>
            </a:prstGeom>
          </p:spPr>
        </p:pic>
        <p:pic>
          <p:nvPicPr>
            <p:cNvPr id="32" name="Imag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346523" y="4242242"/>
              <a:ext cx="620478" cy="368409"/>
            </a:xfrm>
            <a:prstGeom prst="rect">
              <a:avLst/>
            </a:prstGeom>
          </p:spPr>
        </p:pic>
      </p:grpSp>
      <p:pic>
        <p:nvPicPr>
          <p:cNvPr id="2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86" y="1726897"/>
            <a:ext cx="2358406" cy="439311"/>
          </a:xfrm>
          <a:prstGeom prst="rect">
            <a:avLst/>
          </a:prstGeom>
        </p:spPr>
      </p:pic>
      <p:pic>
        <p:nvPicPr>
          <p:cNvPr id="30" name="Imag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5131" y="2044700"/>
            <a:ext cx="1481143" cy="335726"/>
          </a:xfrm>
          <a:prstGeom prst="rect">
            <a:avLst/>
          </a:prstGeom>
        </p:spPr>
      </p:pic>
      <p:sp>
        <p:nvSpPr>
          <p:cNvPr id="25" name="Rounded Rectangle 24"/>
          <p:cNvSpPr/>
          <p:nvPr/>
        </p:nvSpPr>
        <p:spPr>
          <a:xfrm>
            <a:off x="5435379" y="2922294"/>
            <a:ext cx="3401775" cy="2893866"/>
          </a:xfrm>
          <a:prstGeom prst="roundRect">
            <a:avLst>
              <a:gd name="adj" fmla="val 10000"/>
            </a:avLst>
          </a:prstGeom>
          <a:blipFill rotWithShape="1">
            <a:blip r:embed="rId7"/>
            <a:stretch>
              <a:fillRect/>
            </a:stretch>
          </a:blip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Rounded Rectangle 33"/>
          <p:cNvSpPr/>
          <p:nvPr/>
        </p:nvSpPr>
        <p:spPr>
          <a:xfrm>
            <a:off x="289987" y="3025106"/>
            <a:ext cx="3319823" cy="2659320"/>
          </a:xfrm>
          <a:prstGeom prst="roundRect">
            <a:avLst>
              <a:gd name="adj" fmla="val 10000"/>
            </a:avLst>
          </a:prstGeom>
          <a:blipFill rotWithShape="1">
            <a:blip r:embed="rId8"/>
            <a:stretch>
              <a:fillRect/>
            </a:stretch>
          </a:blipFill>
          <a:effectLst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rgbClr r="0" g="0" b="0"/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0" name="ZoneTexte 9"/>
          <p:cNvSpPr txBox="1"/>
          <p:nvPr/>
        </p:nvSpPr>
        <p:spPr>
          <a:xfrm>
            <a:off x="1002558" y="6186783"/>
            <a:ext cx="4696725" cy="461665"/>
          </a:xfrm>
          <a:prstGeom prst="rect">
            <a:avLst/>
          </a:prstGeom>
          <a:noFill/>
          <a:ln>
            <a:solidFill>
              <a:schemeClr val="accent3">
                <a:lumMod val="75000"/>
              </a:schemeClr>
            </a:solidFill>
          </a:ln>
        </p:spPr>
        <p:txBody>
          <a:bodyPr wrap="square" rtlCol="0" anchor="ctr">
            <a:spAutoFit/>
          </a:bodyPr>
          <a:lstStyle/>
          <a:p>
            <a:r>
              <a:rPr lang="fr-FR" sz="2400" dirty="0" smtClean="0">
                <a:solidFill>
                  <a:srgbClr val="F7DF56"/>
                </a:solidFill>
                <a:latin typeface="Calibri"/>
                <a:ea typeface="Wingdings"/>
                <a:cs typeface="Calibri"/>
                <a:sym typeface="Wingdings"/>
              </a:rPr>
              <a:t>Bon modèle pour les essais TS et TP</a:t>
            </a:r>
            <a:endParaRPr lang="fr-FR" sz="2400" dirty="0">
              <a:solidFill>
                <a:srgbClr val="F7DF56"/>
              </a:solidFill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175083" y="6246702"/>
            <a:ext cx="648053" cy="341828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Striped Right Arrow 40"/>
          <p:cNvSpPr/>
          <p:nvPr/>
        </p:nvSpPr>
        <p:spPr>
          <a:xfrm>
            <a:off x="3824509" y="3882933"/>
            <a:ext cx="1399816" cy="546971"/>
          </a:xfrm>
          <a:prstGeom prst="stripedRight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BB73A-582F-4420-9A14-CB10A2B2E5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84378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33" grpId="0" animBg="1"/>
    </p:bld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Technic.thmx</Template>
  <TotalTime>771</TotalTime>
  <Words>793</Words>
  <Application>Microsoft Macintosh PowerPoint</Application>
  <PresentationFormat>On-screen Show (4:3)</PresentationFormat>
  <Paragraphs>159</Paragraphs>
  <Slides>15</Slides>
  <Notes>15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Technic</vt:lpstr>
      <vt:lpstr>Microsoft Equation</vt:lpstr>
      <vt:lpstr>Identification expérimentale de la loi de comportement d’un élastomère</vt:lpstr>
      <vt:lpstr>Plan</vt:lpstr>
      <vt:lpstr>Calcul de structure</vt:lpstr>
      <vt:lpstr>Autres hypothèses</vt:lpstr>
      <vt:lpstr>Importance du choix de la loi de comportement sur la prévision du gonflement d’un ballon</vt:lpstr>
      <vt:lpstr>Effet de Ta sur le gonflement d’un ballon</vt:lpstr>
      <vt:lpstr>Etude des lois de comportement dépendant que d’un invariant I1 pour chaque essai : </vt:lpstr>
      <vt:lpstr>Choix de l’essai pour l’identification des paramètres</vt:lpstr>
      <vt:lpstr>Identification d’une loi décrivant au mieux les essais TS et TP à partir de la fonction de Langevin</vt:lpstr>
      <vt:lpstr>Identification d’une loi décrivant au mieux l’essai TP à partir de la fonction de Langevin</vt:lpstr>
      <vt:lpstr>Correspondance de la loi de Langevin enrichie avec l’essai TEB</vt:lpstr>
      <vt:lpstr>Dépendance par rapport aux invariants et comportement du ballon</vt:lpstr>
      <vt:lpstr>Effet de Ta sur le gonflement d’un ballon</vt:lpstr>
      <vt:lpstr>Essais additionnels</vt:lpstr>
      <vt:lpstr>Extension à un autre problème de gonflage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Identification expérimentale de la loi de comportement d’un élastomère</dc:title>
  <dc:creator>France Rousselle</dc:creator>
  <cp:lastModifiedBy>François Espinet</cp:lastModifiedBy>
  <cp:revision>87</cp:revision>
  <dcterms:created xsi:type="dcterms:W3CDTF">2012-12-10T21:37:17Z</dcterms:created>
  <dcterms:modified xsi:type="dcterms:W3CDTF">2012-12-12T13:50:40Z</dcterms:modified>
</cp:coreProperties>
</file>